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7.jpg" ContentType="image/jpg"/>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412" r:id="rId2"/>
    <p:sldId id="261" r:id="rId3"/>
    <p:sldId id="263" r:id="rId4"/>
    <p:sldId id="553" r:id="rId5"/>
    <p:sldId id="329" r:id="rId6"/>
    <p:sldId id="338" r:id="rId7"/>
    <p:sldId id="549" r:id="rId8"/>
    <p:sldId id="543" r:id="rId9"/>
    <p:sldId id="547" r:id="rId10"/>
    <p:sldId id="544" r:id="rId11"/>
    <p:sldId id="545" r:id="rId12"/>
    <p:sldId id="551" r:id="rId13"/>
    <p:sldId id="550" r:id="rId14"/>
    <p:sldId id="259" r:id="rId15"/>
    <p:sldId id="539" r:id="rId16"/>
    <p:sldId id="548" r:id="rId17"/>
    <p:sldId id="499" r:id="rId18"/>
    <p:sldId id="283" r:id="rId19"/>
    <p:sldId id="286" r:id="rId20"/>
    <p:sldId id="272" r:id="rId21"/>
    <p:sldId id="552" r:id="rId22"/>
    <p:sldId id="4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Ellickson" initials="DE" lastIdx="3" clrIdx="0">
    <p:extLst>
      <p:ext uri="{19B8F6BF-5375-455C-9EA6-DF929625EA0E}">
        <p15:presenceInfo xmlns:p15="http://schemas.microsoft.com/office/powerpoint/2012/main" userId="e57dc819dc7712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0B8"/>
    <a:srgbClr val="929699"/>
    <a:srgbClr val="BEBCB1"/>
    <a:srgbClr val="E9E9EA"/>
    <a:srgbClr val="5556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4"/>
    <p:restoredTop sz="81185" autoAdjust="0"/>
  </p:normalViewPr>
  <p:slideViewPr>
    <p:cSldViewPr snapToGrid="0" snapToObjects="1">
      <p:cViewPr varScale="1">
        <p:scale>
          <a:sx n="70" d="100"/>
          <a:sy n="70" d="100"/>
        </p:scale>
        <p:origin x="1032"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sz="1600" b="1" dirty="0"/>
              <a:t>Planned Percentage</a:t>
            </a:r>
            <a:r>
              <a:rPr lang="en-US" sz="1600" b="1" baseline="0" dirty="0"/>
              <a:t> Complete (PPC) </a:t>
            </a:r>
            <a:r>
              <a:rPr lang="en-US" sz="1600" b="1" dirty="0"/>
              <a:t>All Contractors</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v>All Contractors</c:v>
          </c:tx>
          <c:spPr>
            <a:ln w="22225" cap="rnd" cmpd="sng" algn="ctr">
              <a:solidFill>
                <a:schemeClr val="accent1"/>
              </a:solidFill>
              <a:round/>
            </a:ln>
            <a:effectLst/>
          </c:spPr>
          <c:marker>
            <c:symbol val="none"/>
          </c:marker>
          <c:trendline>
            <c:spPr>
              <a:ln w="41275" cap="rnd">
                <a:solidFill>
                  <a:schemeClr val="accent2"/>
                </a:solidFill>
                <a:prstDash val="sysDot"/>
              </a:ln>
              <a:effectLst/>
            </c:spPr>
            <c:trendlineType val="linear"/>
            <c:dispRSqr val="0"/>
            <c:dispEq val="0"/>
          </c:trendline>
          <c:cat>
            <c:numRef>
              <c:f>'Summary Data'!$A$5:$A$17</c:f>
              <c:numCache>
                <c:formatCode>m/d/yyyy</c:formatCode>
                <c:ptCount val="13"/>
                <c:pt idx="0">
                  <c:v>42744</c:v>
                </c:pt>
                <c:pt idx="1">
                  <c:v>42751</c:v>
                </c:pt>
                <c:pt idx="2">
                  <c:v>42760</c:v>
                </c:pt>
                <c:pt idx="3">
                  <c:v>42767</c:v>
                </c:pt>
                <c:pt idx="4">
                  <c:v>42782</c:v>
                </c:pt>
                <c:pt idx="5">
                  <c:v>42791</c:v>
                </c:pt>
                <c:pt idx="6">
                  <c:v>42810</c:v>
                </c:pt>
                <c:pt idx="7">
                  <c:v>42817</c:v>
                </c:pt>
                <c:pt idx="8">
                  <c:v>42824</c:v>
                </c:pt>
                <c:pt idx="9">
                  <c:v>42831</c:v>
                </c:pt>
                <c:pt idx="10">
                  <c:v>42838</c:v>
                </c:pt>
                <c:pt idx="11">
                  <c:v>42845</c:v>
                </c:pt>
                <c:pt idx="12">
                  <c:v>42852</c:v>
                </c:pt>
              </c:numCache>
            </c:numRef>
          </c:cat>
          <c:val>
            <c:numRef>
              <c:f>'Summary Data'!$B$5:$B$17</c:f>
              <c:numCache>
                <c:formatCode>0</c:formatCode>
                <c:ptCount val="13"/>
                <c:pt idx="0">
                  <c:v>57.059369202226335</c:v>
                </c:pt>
                <c:pt idx="1">
                  <c:v>43.970959595959592</c:v>
                </c:pt>
                <c:pt idx="2">
                  <c:v>62.727434602434606</c:v>
                </c:pt>
                <c:pt idx="3">
                  <c:v>78.738606792905429</c:v>
                </c:pt>
                <c:pt idx="4">
                  <c:v>71.889237537733777</c:v>
                </c:pt>
                <c:pt idx="5">
                  <c:v>71.889237537733777</c:v>
                </c:pt>
                <c:pt idx="6">
                  <c:v>80.314122200087098</c:v>
                </c:pt>
                <c:pt idx="7">
                  <c:v>75.979605859988922</c:v>
                </c:pt>
                <c:pt idx="8">
                  <c:v>75.573297260145665</c:v>
                </c:pt>
                <c:pt idx="9">
                  <c:v>68.905491113824439</c:v>
                </c:pt>
                <c:pt idx="10">
                  <c:v>76.276585733107481</c:v>
                </c:pt>
                <c:pt idx="11">
                  <c:v>70.226927587475245</c:v>
                </c:pt>
                <c:pt idx="12">
                  <c:v>76.483544785133162</c:v>
                </c:pt>
              </c:numCache>
            </c:numRef>
          </c:val>
          <c:smooth val="0"/>
          <c:extLst>
            <c:ext xmlns:c16="http://schemas.microsoft.com/office/drawing/2014/chart" uri="{C3380CC4-5D6E-409C-BE32-E72D297353CC}">
              <c16:uniqueId val="{00000001-18E7-4D69-A98E-100E521B096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26619216"/>
        <c:axId val="526619608"/>
      </c:lineChart>
      <c:dateAx>
        <c:axId val="526619216"/>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n-GB"/>
                  <a:t>week</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n-US"/>
            </a:p>
          </c:txPr>
        </c:title>
        <c:numFmt formatCode="m/d/yy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526619608"/>
        <c:crosses val="autoZero"/>
        <c:auto val="1"/>
        <c:lblOffset val="100"/>
        <c:baseTimeUnit val="days"/>
        <c:majorUnit val="7"/>
        <c:majorTimeUnit val="days"/>
      </c:dateAx>
      <c:valAx>
        <c:axId val="526619608"/>
        <c:scaling>
          <c:orientation val="minMax"/>
          <c:max val="100"/>
          <c:min val="40"/>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n-GB"/>
                  <a:t>PPC %</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526619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Summary of Monthly Failure reasons</a:t>
            </a:r>
          </a:p>
        </c:rich>
      </c:tx>
      <c:layout>
        <c:manualLayout>
          <c:xMode val="edge"/>
          <c:yMode val="edge"/>
          <c:x val="0.30708413819949909"/>
          <c:y val="3.6590441382348633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'Monthly view'!$Q$3</c:f>
              <c:strCache>
                <c:ptCount val="1"/>
                <c:pt idx="0">
                  <c:v>Non Compliance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'Monthly view'!$R$2:$U$2</c:f>
              <c:strCache>
                <c:ptCount val="4"/>
                <c:pt idx="0">
                  <c:v>Jan</c:v>
                </c:pt>
                <c:pt idx="1">
                  <c:v>Feb</c:v>
                </c:pt>
                <c:pt idx="2">
                  <c:v>March</c:v>
                </c:pt>
                <c:pt idx="3">
                  <c:v>April</c:v>
                </c:pt>
              </c:strCache>
            </c:strRef>
          </c:cat>
          <c:val>
            <c:numRef>
              <c:f>'Monthly view'!$R$3:$U$3</c:f>
              <c:numCache>
                <c:formatCode>General</c:formatCode>
                <c:ptCount val="4"/>
                <c:pt idx="0">
                  <c:v>2</c:v>
                </c:pt>
                <c:pt idx="1">
                  <c:v>12</c:v>
                </c:pt>
                <c:pt idx="2">
                  <c:v>5</c:v>
                </c:pt>
                <c:pt idx="3">
                  <c:v>5</c:v>
                </c:pt>
              </c:numCache>
            </c:numRef>
          </c:val>
          <c:extLst>
            <c:ext xmlns:c16="http://schemas.microsoft.com/office/drawing/2014/chart" uri="{C3380CC4-5D6E-409C-BE32-E72D297353CC}">
              <c16:uniqueId val="{00000000-049A-41E2-A710-5CAEFC07A189}"/>
            </c:ext>
          </c:extLst>
        </c:ser>
        <c:ser>
          <c:idx val="1"/>
          <c:order val="1"/>
          <c:tx>
            <c:strRef>
              <c:f>'Monthly view'!$Q$4</c:f>
              <c:strCache>
                <c:ptCount val="1"/>
                <c:pt idx="0">
                  <c:v>Design</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'Monthly view'!$R$2:$U$2</c:f>
              <c:strCache>
                <c:ptCount val="4"/>
                <c:pt idx="0">
                  <c:v>Jan</c:v>
                </c:pt>
                <c:pt idx="1">
                  <c:v>Feb</c:v>
                </c:pt>
                <c:pt idx="2">
                  <c:v>March</c:v>
                </c:pt>
                <c:pt idx="3">
                  <c:v>April</c:v>
                </c:pt>
              </c:strCache>
            </c:strRef>
          </c:cat>
          <c:val>
            <c:numRef>
              <c:f>'Monthly view'!$R$4:$U$4</c:f>
              <c:numCache>
                <c:formatCode>General</c:formatCode>
                <c:ptCount val="4"/>
                <c:pt idx="0">
                  <c:v>9</c:v>
                </c:pt>
                <c:pt idx="1">
                  <c:v>10</c:v>
                </c:pt>
                <c:pt idx="2">
                  <c:v>10</c:v>
                </c:pt>
                <c:pt idx="3">
                  <c:v>8</c:v>
                </c:pt>
              </c:numCache>
            </c:numRef>
          </c:val>
          <c:extLst>
            <c:ext xmlns:c16="http://schemas.microsoft.com/office/drawing/2014/chart" uri="{C3380CC4-5D6E-409C-BE32-E72D297353CC}">
              <c16:uniqueId val="{00000001-049A-41E2-A710-5CAEFC07A189}"/>
            </c:ext>
          </c:extLst>
        </c:ser>
        <c:ser>
          <c:idx val="2"/>
          <c:order val="2"/>
          <c:tx>
            <c:strRef>
              <c:f>'Monthly view'!$Q$5</c:f>
              <c:strCache>
                <c:ptCount val="1"/>
                <c:pt idx="0">
                  <c:v>Change in Priorities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'Monthly view'!$R$2:$U$2</c:f>
              <c:strCache>
                <c:ptCount val="4"/>
                <c:pt idx="0">
                  <c:v>Jan</c:v>
                </c:pt>
                <c:pt idx="1">
                  <c:v>Feb</c:v>
                </c:pt>
                <c:pt idx="2">
                  <c:v>March</c:v>
                </c:pt>
                <c:pt idx="3">
                  <c:v>April</c:v>
                </c:pt>
              </c:strCache>
            </c:strRef>
          </c:cat>
          <c:val>
            <c:numRef>
              <c:f>'Monthly view'!$R$5:$U$5</c:f>
              <c:numCache>
                <c:formatCode>General</c:formatCode>
                <c:ptCount val="4"/>
                <c:pt idx="0">
                  <c:v>13</c:v>
                </c:pt>
                <c:pt idx="1">
                  <c:v>18</c:v>
                </c:pt>
                <c:pt idx="2">
                  <c:v>15</c:v>
                </c:pt>
                <c:pt idx="3">
                  <c:v>13</c:v>
                </c:pt>
              </c:numCache>
            </c:numRef>
          </c:val>
          <c:extLst>
            <c:ext xmlns:c16="http://schemas.microsoft.com/office/drawing/2014/chart" uri="{C3380CC4-5D6E-409C-BE32-E72D297353CC}">
              <c16:uniqueId val="{00000002-049A-41E2-A710-5CAEFC07A189}"/>
            </c:ext>
          </c:extLst>
        </c:ser>
        <c:ser>
          <c:idx val="3"/>
          <c:order val="3"/>
          <c:tx>
            <c:strRef>
              <c:f>'Monthly view'!$Q$6</c:f>
              <c:strCache>
                <c:ptCount val="1"/>
                <c:pt idx="0">
                  <c:v>Re-work</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'Monthly view'!$R$2:$U$2</c:f>
              <c:strCache>
                <c:ptCount val="4"/>
                <c:pt idx="0">
                  <c:v>Jan</c:v>
                </c:pt>
                <c:pt idx="1">
                  <c:v>Feb</c:v>
                </c:pt>
                <c:pt idx="2">
                  <c:v>March</c:v>
                </c:pt>
                <c:pt idx="3">
                  <c:v>April</c:v>
                </c:pt>
              </c:strCache>
            </c:strRef>
          </c:cat>
          <c:val>
            <c:numRef>
              <c:f>'Monthly view'!$R$6:$U$6</c:f>
              <c:numCache>
                <c:formatCode>General</c:formatCode>
                <c:ptCount val="4"/>
                <c:pt idx="0">
                  <c:v>2</c:v>
                </c:pt>
                <c:pt idx="1">
                  <c:v>7</c:v>
                </c:pt>
                <c:pt idx="2">
                  <c:v>1</c:v>
                </c:pt>
                <c:pt idx="3">
                  <c:v>9</c:v>
                </c:pt>
              </c:numCache>
            </c:numRef>
          </c:val>
          <c:extLst>
            <c:ext xmlns:c16="http://schemas.microsoft.com/office/drawing/2014/chart" uri="{C3380CC4-5D6E-409C-BE32-E72D297353CC}">
              <c16:uniqueId val="{00000003-049A-41E2-A710-5CAEFC07A189}"/>
            </c:ext>
          </c:extLst>
        </c:ser>
        <c:ser>
          <c:idx val="4"/>
          <c:order val="4"/>
          <c:tx>
            <c:strRef>
              <c:f>'Monthly view'!$Q$7</c:f>
              <c:strCache>
                <c:ptCount val="1"/>
                <c:pt idx="0">
                  <c:v>Materials</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'Monthly view'!$R$2:$U$2</c:f>
              <c:strCache>
                <c:ptCount val="4"/>
                <c:pt idx="0">
                  <c:v>Jan</c:v>
                </c:pt>
                <c:pt idx="1">
                  <c:v>Feb</c:v>
                </c:pt>
                <c:pt idx="2">
                  <c:v>March</c:v>
                </c:pt>
                <c:pt idx="3">
                  <c:v>April</c:v>
                </c:pt>
              </c:strCache>
            </c:strRef>
          </c:cat>
          <c:val>
            <c:numRef>
              <c:f>'Monthly view'!$R$7:$U$7</c:f>
              <c:numCache>
                <c:formatCode>General</c:formatCode>
                <c:ptCount val="4"/>
                <c:pt idx="0">
                  <c:v>13</c:v>
                </c:pt>
                <c:pt idx="1">
                  <c:v>11</c:v>
                </c:pt>
                <c:pt idx="2">
                  <c:v>5</c:v>
                </c:pt>
                <c:pt idx="3">
                  <c:v>11</c:v>
                </c:pt>
              </c:numCache>
            </c:numRef>
          </c:val>
          <c:extLst>
            <c:ext xmlns:c16="http://schemas.microsoft.com/office/drawing/2014/chart" uri="{C3380CC4-5D6E-409C-BE32-E72D297353CC}">
              <c16:uniqueId val="{00000004-049A-41E2-A710-5CAEFC07A189}"/>
            </c:ext>
          </c:extLst>
        </c:ser>
        <c:ser>
          <c:idx val="5"/>
          <c:order val="5"/>
          <c:tx>
            <c:strRef>
              <c:f>'Monthly view'!$Q$8</c:f>
              <c:strCache>
                <c:ptCount val="1"/>
                <c:pt idx="0">
                  <c:v>PC Input</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'Monthly view'!$R$2:$U$2</c:f>
              <c:strCache>
                <c:ptCount val="4"/>
                <c:pt idx="0">
                  <c:v>Jan</c:v>
                </c:pt>
                <c:pt idx="1">
                  <c:v>Feb</c:v>
                </c:pt>
                <c:pt idx="2">
                  <c:v>March</c:v>
                </c:pt>
                <c:pt idx="3">
                  <c:v>April</c:v>
                </c:pt>
              </c:strCache>
            </c:strRef>
          </c:cat>
          <c:val>
            <c:numRef>
              <c:f>'Monthly view'!$R$8:$U$8</c:f>
              <c:numCache>
                <c:formatCode>General</c:formatCode>
                <c:ptCount val="4"/>
                <c:pt idx="0">
                  <c:v>5</c:v>
                </c:pt>
                <c:pt idx="1">
                  <c:v>17</c:v>
                </c:pt>
                <c:pt idx="2">
                  <c:v>9</c:v>
                </c:pt>
                <c:pt idx="3">
                  <c:v>2</c:v>
                </c:pt>
              </c:numCache>
            </c:numRef>
          </c:val>
          <c:extLst>
            <c:ext xmlns:c16="http://schemas.microsoft.com/office/drawing/2014/chart" uri="{C3380CC4-5D6E-409C-BE32-E72D297353CC}">
              <c16:uniqueId val="{00000005-049A-41E2-A710-5CAEFC07A189}"/>
            </c:ext>
          </c:extLst>
        </c:ser>
        <c:ser>
          <c:idx val="6"/>
          <c:order val="6"/>
          <c:tx>
            <c:strRef>
              <c:f>'Monthly view'!$Q$9</c:f>
              <c:strCache>
                <c:ptCount val="1"/>
                <c:pt idx="0">
                  <c:v>Work package Contractor Input</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cat>
            <c:strRef>
              <c:f>'Monthly view'!$R$2:$U$2</c:f>
              <c:strCache>
                <c:ptCount val="4"/>
                <c:pt idx="0">
                  <c:v>Jan</c:v>
                </c:pt>
                <c:pt idx="1">
                  <c:v>Feb</c:v>
                </c:pt>
                <c:pt idx="2">
                  <c:v>March</c:v>
                </c:pt>
                <c:pt idx="3">
                  <c:v>April</c:v>
                </c:pt>
              </c:strCache>
            </c:strRef>
          </c:cat>
          <c:val>
            <c:numRef>
              <c:f>'Monthly view'!$R$9:$U$9</c:f>
              <c:numCache>
                <c:formatCode>General</c:formatCode>
                <c:ptCount val="4"/>
                <c:pt idx="0">
                  <c:v>6</c:v>
                </c:pt>
                <c:pt idx="1">
                  <c:v>29</c:v>
                </c:pt>
                <c:pt idx="2">
                  <c:v>12</c:v>
                </c:pt>
                <c:pt idx="3">
                  <c:v>1</c:v>
                </c:pt>
              </c:numCache>
            </c:numRef>
          </c:val>
          <c:extLst>
            <c:ext xmlns:c16="http://schemas.microsoft.com/office/drawing/2014/chart" uri="{C3380CC4-5D6E-409C-BE32-E72D297353CC}">
              <c16:uniqueId val="{00000006-049A-41E2-A710-5CAEFC07A189}"/>
            </c:ext>
          </c:extLst>
        </c:ser>
        <c:ser>
          <c:idx val="7"/>
          <c:order val="7"/>
          <c:tx>
            <c:strRef>
              <c:f>'Monthly view'!$Q$10</c:f>
              <c:strCache>
                <c:ptCount val="1"/>
                <c:pt idx="0">
                  <c:v>Interface Package Contractor Input</c:v>
                </c:pt>
              </c:strCache>
            </c:strRef>
          </c:tx>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invertIfNegative val="0"/>
          <c:cat>
            <c:strRef>
              <c:f>'Monthly view'!$R$2:$U$2</c:f>
              <c:strCache>
                <c:ptCount val="4"/>
                <c:pt idx="0">
                  <c:v>Jan</c:v>
                </c:pt>
                <c:pt idx="1">
                  <c:v>Feb</c:v>
                </c:pt>
                <c:pt idx="2">
                  <c:v>March</c:v>
                </c:pt>
                <c:pt idx="3">
                  <c:v>April</c:v>
                </c:pt>
              </c:strCache>
            </c:strRef>
          </c:cat>
          <c:val>
            <c:numRef>
              <c:f>'Monthly view'!$R$10:$U$10</c:f>
              <c:numCache>
                <c:formatCode>General</c:formatCode>
                <c:ptCount val="4"/>
                <c:pt idx="0">
                  <c:v>14</c:v>
                </c:pt>
                <c:pt idx="1">
                  <c:v>43</c:v>
                </c:pt>
                <c:pt idx="2">
                  <c:v>66</c:v>
                </c:pt>
                <c:pt idx="3">
                  <c:v>33</c:v>
                </c:pt>
              </c:numCache>
            </c:numRef>
          </c:val>
          <c:extLst>
            <c:ext xmlns:c16="http://schemas.microsoft.com/office/drawing/2014/chart" uri="{C3380CC4-5D6E-409C-BE32-E72D297353CC}">
              <c16:uniqueId val="{00000007-049A-41E2-A710-5CAEFC07A189}"/>
            </c:ext>
          </c:extLst>
        </c:ser>
        <c:ser>
          <c:idx val="8"/>
          <c:order val="8"/>
          <c:tx>
            <c:strRef>
              <c:f>'Monthly view'!$Q$11</c:f>
              <c:strCache>
                <c:ptCount val="1"/>
                <c:pt idx="0">
                  <c:v>Resources</c:v>
                </c:pt>
              </c:strCache>
            </c:strRef>
          </c:tx>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invertIfNegative val="0"/>
          <c:cat>
            <c:strRef>
              <c:f>'Monthly view'!$R$2:$U$2</c:f>
              <c:strCache>
                <c:ptCount val="4"/>
                <c:pt idx="0">
                  <c:v>Jan</c:v>
                </c:pt>
                <c:pt idx="1">
                  <c:v>Feb</c:v>
                </c:pt>
                <c:pt idx="2">
                  <c:v>March</c:v>
                </c:pt>
                <c:pt idx="3">
                  <c:v>April</c:v>
                </c:pt>
              </c:strCache>
            </c:strRef>
          </c:cat>
          <c:val>
            <c:numRef>
              <c:f>'Monthly view'!$R$11:$U$11</c:f>
              <c:numCache>
                <c:formatCode>General</c:formatCode>
                <c:ptCount val="4"/>
                <c:pt idx="0">
                  <c:v>10</c:v>
                </c:pt>
                <c:pt idx="1">
                  <c:v>5</c:v>
                </c:pt>
                <c:pt idx="2">
                  <c:v>11</c:v>
                </c:pt>
                <c:pt idx="3">
                  <c:v>14</c:v>
                </c:pt>
              </c:numCache>
            </c:numRef>
          </c:val>
          <c:extLst>
            <c:ext xmlns:c16="http://schemas.microsoft.com/office/drawing/2014/chart" uri="{C3380CC4-5D6E-409C-BE32-E72D297353CC}">
              <c16:uniqueId val="{00000008-049A-41E2-A710-5CAEFC07A189}"/>
            </c:ext>
          </c:extLst>
        </c:ser>
        <c:ser>
          <c:idx val="9"/>
          <c:order val="9"/>
          <c:tx>
            <c:strRef>
              <c:f>'Monthly view'!$Q$12</c:f>
              <c:strCache>
                <c:ptCount val="1"/>
                <c:pt idx="0">
                  <c:v>Estimation / Planning</c:v>
                </c:pt>
              </c:strCache>
            </c:strRef>
          </c:tx>
          <c:spPr>
            <a:pattFill prst="narHorz">
              <a:fgClr>
                <a:schemeClr val="accent4">
                  <a:lumMod val="60000"/>
                </a:schemeClr>
              </a:fgClr>
              <a:bgClr>
                <a:schemeClr val="accent4">
                  <a:lumMod val="60000"/>
                  <a:lumMod val="20000"/>
                  <a:lumOff val="80000"/>
                </a:schemeClr>
              </a:bgClr>
            </a:pattFill>
            <a:ln>
              <a:noFill/>
            </a:ln>
            <a:effectLst>
              <a:innerShdw blurRad="114300">
                <a:schemeClr val="accent4">
                  <a:lumMod val="60000"/>
                </a:schemeClr>
              </a:innerShdw>
            </a:effectLst>
          </c:spPr>
          <c:invertIfNegative val="0"/>
          <c:cat>
            <c:strRef>
              <c:f>'Monthly view'!$R$2:$U$2</c:f>
              <c:strCache>
                <c:ptCount val="4"/>
                <c:pt idx="0">
                  <c:v>Jan</c:v>
                </c:pt>
                <c:pt idx="1">
                  <c:v>Feb</c:v>
                </c:pt>
                <c:pt idx="2">
                  <c:v>March</c:v>
                </c:pt>
                <c:pt idx="3">
                  <c:v>April</c:v>
                </c:pt>
              </c:strCache>
            </c:strRef>
          </c:cat>
          <c:val>
            <c:numRef>
              <c:f>'Monthly view'!$R$12:$U$12</c:f>
              <c:numCache>
                <c:formatCode>General</c:formatCode>
                <c:ptCount val="4"/>
                <c:pt idx="0">
                  <c:v>14</c:v>
                </c:pt>
                <c:pt idx="1">
                  <c:v>11</c:v>
                </c:pt>
                <c:pt idx="2">
                  <c:v>38</c:v>
                </c:pt>
                <c:pt idx="3">
                  <c:v>17</c:v>
                </c:pt>
              </c:numCache>
            </c:numRef>
          </c:val>
          <c:extLst>
            <c:ext xmlns:c16="http://schemas.microsoft.com/office/drawing/2014/chart" uri="{C3380CC4-5D6E-409C-BE32-E72D297353CC}">
              <c16:uniqueId val="{00000009-049A-41E2-A710-5CAEFC07A189}"/>
            </c:ext>
          </c:extLst>
        </c:ser>
        <c:ser>
          <c:idx val="10"/>
          <c:order val="10"/>
          <c:tx>
            <c:strRef>
              <c:f>'Monthly view'!$Q$13</c:f>
              <c:strCache>
                <c:ptCount val="1"/>
                <c:pt idx="0">
                  <c:v>Weather</c:v>
                </c:pt>
              </c:strCache>
            </c:strRef>
          </c:tx>
          <c:spPr>
            <a:pattFill prst="narHorz">
              <a:fgClr>
                <a:schemeClr val="accent5">
                  <a:lumMod val="60000"/>
                </a:schemeClr>
              </a:fgClr>
              <a:bgClr>
                <a:schemeClr val="accent5">
                  <a:lumMod val="60000"/>
                  <a:lumMod val="20000"/>
                  <a:lumOff val="80000"/>
                </a:schemeClr>
              </a:bgClr>
            </a:pattFill>
            <a:ln>
              <a:noFill/>
            </a:ln>
            <a:effectLst>
              <a:innerShdw blurRad="114300">
                <a:schemeClr val="accent5">
                  <a:lumMod val="60000"/>
                </a:schemeClr>
              </a:innerShdw>
            </a:effectLst>
          </c:spPr>
          <c:invertIfNegative val="0"/>
          <c:cat>
            <c:strRef>
              <c:f>'Monthly view'!$R$2:$U$2</c:f>
              <c:strCache>
                <c:ptCount val="4"/>
                <c:pt idx="0">
                  <c:v>Jan</c:v>
                </c:pt>
                <c:pt idx="1">
                  <c:v>Feb</c:v>
                </c:pt>
                <c:pt idx="2">
                  <c:v>March</c:v>
                </c:pt>
                <c:pt idx="3">
                  <c:v>April</c:v>
                </c:pt>
              </c:strCache>
            </c:strRef>
          </c:cat>
          <c:val>
            <c:numRef>
              <c:f>'Monthly view'!$R$13:$U$13</c:f>
              <c:numCache>
                <c:formatCode>General</c:formatCode>
                <c:ptCount val="4"/>
                <c:pt idx="0">
                  <c:v>7</c:v>
                </c:pt>
                <c:pt idx="1">
                  <c:v>12</c:v>
                </c:pt>
                <c:pt idx="2">
                  <c:v>8</c:v>
                </c:pt>
                <c:pt idx="3">
                  <c:v>2</c:v>
                </c:pt>
              </c:numCache>
            </c:numRef>
          </c:val>
          <c:extLst>
            <c:ext xmlns:c16="http://schemas.microsoft.com/office/drawing/2014/chart" uri="{C3380CC4-5D6E-409C-BE32-E72D297353CC}">
              <c16:uniqueId val="{0000000A-049A-41E2-A710-5CAEFC07A189}"/>
            </c:ext>
          </c:extLst>
        </c:ser>
        <c:ser>
          <c:idx val="11"/>
          <c:order val="11"/>
          <c:tx>
            <c:strRef>
              <c:f>'Monthly view'!$Q$14</c:f>
              <c:strCache>
                <c:ptCount val="1"/>
                <c:pt idx="0">
                  <c:v>External Influences</c:v>
                </c:pt>
              </c:strCache>
            </c:strRef>
          </c:tx>
          <c:spPr>
            <a:pattFill prst="narHorz">
              <a:fgClr>
                <a:schemeClr val="accent6">
                  <a:lumMod val="60000"/>
                </a:schemeClr>
              </a:fgClr>
              <a:bgClr>
                <a:schemeClr val="accent6">
                  <a:lumMod val="60000"/>
                  <a:lumMod val="20000"/>
                  <a:lumOff val="80000"/>
                </a:schemeClr>
              </a:bgClr>
            </a:pattFill>
            <a:ln>
              <a:noFill/>
            </a:ln>
            <a:effectLst>
              <a:innerShdw blurRad="114300">
                <a:schemeClr val="accent6">
                  <a:lumMod val="60000"/>
                </a:schemeClr>
              </a:innerShdw>
            </a:effectLst>
          </c:spPr>
          <c:invertIfNegative val="0"/>
          <c:cat>
            <c:strRef>
              <c:f>'Monthly view'!$R$2:$U$2</c:f>
              <c:strCache>
                <c:ptCount val="4"/>
                <c:pt idx="0">
                  <c:v>Jan</c:v>
                </c:pt>
                <c:pt idx="1">
                  <c:v>Feb</c:v>
                </c:pt>
                <c:pt idx="2">
                  <c:v>March</c:v>
                </c:pt>
                <c:pt idx="3">
                  <c:v>April</c:v>
                </c:pt>
              </c:strCache>
            </c:strRef>
          </c:cat>
          <c:val>
            <c:numRef>
              <c:f>'Monthly view'!$R$14:$U$14</c:f>
              <c:numCache>
                <c:formatCode>General</c:formatCode>
                <c:ptCount val="4"/>
                <c:pt idx="0">
                  <c:v>16</c:v>
                </c:pt>
                <c:pt idx="1">
                  <c:v>10</c:v>
                </c:pt>
                <c:pt idx="2">
                  <c:v>20</c:v>
                </c:pt>
                <c:pt idx="3">
                  <c:v>9</c:v>
                </c:pt>
              </c:numCache>
            </c:numRef>
          </c:val>
          <c:extLst>
            <c:ext xmlns:c16="http://schemas.microsoft.com/office/drawing/2014/chart" uri="{C3380CC4-5D6E-409C-BE32-E72D297353CC}">
              <c16:uniqueId val="{0000000B-049A-41E2-A710-5CAEFC07A189}"/>
            </c:ext>
          </c:extLst>
        </c:ser>
        <c:ser>
          <c:idx val="12"/>
          <c:order val="12"/>
          <c:tx>
            <c:strRef>
              <c:f>'Monthly view'!$Q$15</c:f>
              <c:strCache>
                <c:ptCount val="1"/>
                <c:pt idx="0">
                  <c:v>Actuals supplied late</c:v>
                </c:pt>
              </c:strCache>
            </c:strRef>
          </c:tx>
          <c:spPr>
            <a:pattFill prst="narHorz">
              <a:fgClr>
                <a:schemeClr val="accent1">
                  <a:lumMod val="80000"/>
                  <a:lumOff val="20000"/>
                </a:schemeClr>
              </a:fgClr>
              <a:bgClr>
                <a:schemeClr val="accent1">
                  <a:lumMod val="80000"/>
                  <a:lumOff val="20000"/>
                  <a:lumMod val="20000"/>
                  <a:lumOff val="80000"/>
                </a:schemeClr>
              </a:bgClr>
            </a:pattFill>
            <a:ln>
              <a:noFill/>
            </a:ln>
            <a:effectLst>
              <a:innerShdw blurRad="114300">
                <a:schemeClr val="accent1">
                  <a:lumMod val="80000"/>
                  <a:lumOff val="20000"/>
                </a:schemeClr>
              </a:innerShdw>
            </a:effectLst>
          </c:spPr>
          <c:invertIfNegative val="0"/>
          <c:cat>
            <c:strRef>
              <c:f>'Monthly view'!$R$2:$U$2</c:f>
              <c:strCache>
                <c:ptCount val="4"/>
                <c:pt idx="0">
                  <c:v>Jan</c:v>
                </c:pt>
                <c:pt idx="1">
                  <c:v>Feb</c:v>
                </c:pt>
                <c:pt idx="2">
                  <c:v>March</c:v>
                </c:pt>
                <c:pt idx="3">
                  <c:v>April</c:v>
                </c:pt>
              </c:strCache>
            </c:strRef>
          </c:cat>
          <c:val>
            <c:numRef>
              <c:f>'Monthly view'!$R$15:$U$15</c:f>
              <c:numCache>
                <c:formatCode>General</c:formatCode>
                <c:ptCount val="4"/>
                <c:pt idx="0">
                  <c:v>5</c:v>
                </c:pt>
                <c:pt idx="1">
                  <c:v>2</c:v>
                </c:pt>
                <c:pt idx="2">
                  <c:v>0</c:v>
                </c:pt>
                <c:pt idx="3">
                  <c:v>0</c:v>
                </c:pt>
              </c:numCache>
            </c:numRef>
          </c:val>
          <c:extLst>
            <c:ext xmlns:c16="http://schemas.microsoft.com/office/drawing/2014/chart" uri="{C3380CC4-5D6E-409C-BE32-E72D297353CC}">
              <c16:uniqueId val="{0000000C-049A-41E2-A710-5CAEFC07A189}"/>
            </c:ext>
          </c:extLst>
        </c:ser>
        <c:ser>
          <c:idx val="13"/>
          <c:order val="13"/>
          <c:tx>
            <c:strRef>
              <c:f>'Monthly view'!$Q$16</c:f>
              <c:strCache>
                <c:ptCount val="1"/>
                <c:pt idx="0">
                  <c:v>No Reason codes</c:v>
                </c:pt>
              </c:strCache>
            </c:strRef>
          </c:tx>
          <c:spPr>
            <a:pattFill prst="narHorz">
              <a:fgClr>
                <a:schemeClr val="accent2">
                  <a:lumMod val="80000"/>
                  <a:lumOff val="20000"/>
                </a:schemeClr>
              </a:fgClr>
              <a:bgClr>
                <a:schemeClr val="accent2">
                  <a:lumMod val="80000"/>
                  <a:lumOff val="20000"/>
                  <a:lumMod val="20000"/>
                  <a:lumOff val="80000"/>
                </a:schemeClr>
              </a:bgClr>
            </a:pattFill>
            <a:ln>
              <a:noFill/>
            </a:ln>
            <a:effectLst>
              <a:innerShdw blurRad="114300">
                <a:schemeClr val="accent2">
                  <a:lumMod val="80000"/>
                  <a:lumOff val="20000"/>
                </a:schemeClr>
              </a:innerShdw>
            </a:effectLst>
          </c:spPr>
          <c:invertIfNegative val="0"/>
          <c:cat>
            <c:strRef>
              <c:f>'Monthly view'!$R$2:$U$2</c:f>
              <c:strCache>
                <c:ptCount val="4"/>
                <c:pt idx="0">
                  <c:v>Jan</c:v>
                </c:pt>
                <c:pt idx="1">
                  <c:v>Feb</c:v>
                </c:pt>
                <c:pt idx="2">
                  <c:v>March</c:v>
                </c:pt>
                <c:pt idx="3">
                  <c:v>April</c:v>
                </c:pt>
              </c:strCache>
            </c:strRef>
          </c:cat>
          <c:val>
            <c:numRef>
              <c:f>'Monthly view'!$R$16:$U$16</c:f>
              <c:numCache>
                <c:formatCode>General</c:formatCode>
                <c:ptCount val="4"/>
                <c:pt idx="0">
                  <c:v>7</c:v>
                </c:pt>
                <c:pt idx="1">
                  <c:v>0</c:v>
                </c:pt>
                <c:pt idx="2">
                  <c:v>0</c:v>
                </c:pt>
                <c:pt idx="3">
                  <c:v>0</c:v>
                </c:pt>
              </c:numCache>
            </c:numRef>
          </c:val>
          <c:extLst>
            <c:ext xmlns:c16="http://schemas.microsoft.com/office/drawing/2014/chart" uri="{C3380CC4-5D6E-409C-BE32-E72D297353CC}">
              <c16:uniqueId val="{0000000D-049A-41E2-A710-5CAEFC07A189}"/>
            </c:ext>
          </c:extLst>
        </c:ser>
        <c:ser>
          <c:idx val="14"/>
          <c:order val="14"/>
          <c:tx>
            <c:strRef>
              <c:f>'Monthly view'!$Q$17</c:f>
              <c:strCache>
                <c:ptCount val="1"/>
                <c:pt idx="0">
                  <c:v>Crane/lifting issue</c:v>
                </c:pt>
              </c:strCache>
            </c:strRef>
          </c:tx>
          <c:spPr>
            <a:pattFill prst="narHorz">
              <a:fgClr>
                <a:schemeClr val="accent3">
                  <a:lumMod val="80000"/>
                  <a:lumOff val="20000"/>
                </a:schemeClr>
              </a:fgClr>
              <a:bgClr>
                <a:schemeClr val="accent3">
                  <a:lumMod val="80000"/>
                  <a:lumOff val="20000"/>
                  <a:lumMod val="20000"/>
                  <a:lumOff val="80000"/>
                </a:schemeClr>
              </a:bgClr>
            </a:pattFill>
            <a:ln>
              <a:noFill/>
            </a:ln>
            <a:effectLst>
              <a:innerShdw blurRad="114300">
                <a:schemeClr val="accent3">
                  <a:lumMod val="80000"/>
                  <a:lumOff val="20000"/>
                </a:schemeClr>
              </a:innerShdw>
            </a:effectLst>
          </c:spPr>
          <c:invertIfNegative val="0"/>
          <c:cat>
            <c:strRef>
              <c:f>'Monthly view'!$R$2:$U$2</c:f>
              <c:strCache>
                <c:ptCount val="4"/>
                <c:pt idx="0">
                  <c:v>Jan</c:v>
                </c:pt>
                <c:pt idx="1">
                  <c:v>Feb</c:v>
                </c:pt>
                <c:pt idx="2">
                  <c:v>March</c:v>
                </c:pt>
                <c:pt idx="3">
                  <c:v>April</c:v>
                </c:pt>
              </c:strCache>
            </c:strRef>
          </c:cat>
          <c:val>
            <c:numRef>
              <c:f>'Monthly view'!$R$17:$U$17</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E-049A-41E2-A710-5CAEFC07A189}"/>
            </c:ext>
          </c:extLst>
        </c:ser>
        <c:ser>
          <c:idx val="15"/>
          <c:order val="15"/>
          <c:tx>
            <c:strRef>
              <c:f>'Monthly view'!$Q$18</c:f>
              <c:strCache>
                <c:ptCount val="1"/>
                <c:pt idx="0">
                  <c:v>Traffic management issue</c:v>
                </c:pt>
              </c:strCache>
            </c:strRef>
          </c:tx>
          <c:spPr>
            <a:pattFill prst="narHorz">
              <a:fgClr>
                <a:schemeClr val="accent4">
                  <a:lumMod val="80000"/>
                  <a:lumOff val="20000"/>
                </a:schemeClr>
              </a:fgClr>
              <a:bgClr>
                <a:schemeClr val="accent4">
                  <a:lumMod val="80000"/>
                  <a:lumOff val="20000"/>
                  <a:lumMod val="20000"/>
                  <a:lumOff val="80000"/>
                </a:schemeClr>
              </a:bgClr>
            </a:pattFill>
            <a:ln>
              <a:noFill/>
            </a:ln>
            <a:effectLst>
              <a:innerShdw blurRad="114300">
                <a:schemeClr val="accent4">
                  <a:lumMod val="80000"/>
                  <a:lumOff val="20000"/>
                </a:schemeClr>
              </a:innerShdw>
            </a:effectLst>
          </c:spPr>
          <c:invertIfNegative val="0"/>
          <c:cat>
            <c:strRef>
              <c:f>'Monthly view'!$R$2:$U$2</c:f>
              <c:strCache>
                <c:ptCount val="4"/>
                <c:pt idx="0">
                  <c:v>Jan</c:v>
                </c:pt>
                <c:pt idx="1">
                  <c:v>Feb</c:v>
                </c:pt>
                <c:pt idx="2">
                  <c:v>March</c:v>
                </c:pt>
                <c:pt idx="3">
                  <c:v>April</c:v>
                </c:pt>
              </c:strCache>
            </c:strRef>
          </c:cat>
          <c:val>
            <c:numRef>
              <c:f>'Monthly view'!$R$18:$U$18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F-049A-41E2-A710-5CAEFC07A189}"/>
            </c:ext>
          </c:extLst>
        </c:ser>
        <c:ser>
          <c:idx val="16"/>
          <c:order val="16"/>
          <c:tx>
            <c:strRef>
              <c:f>'Monthly view'!$Q$19</c:f>
              <c:strCache>
                <c:ptCount val="1"/>
                <c:pt idx="0">
                  <c:v>Other contractor running late in  the area</c:v>
                </c:pt>
              </c:strCache>
            </c:strRef>
          </c:tx>
          <c:spPr>
            <a:pattFill prst="narHorz">
              <a:fgClr>
                <a:schemeClr val="accent5">
                  <a:lumMod val="80000"/>
                  <a:lumOff val="20000"/>
                </a:schemeClr>
              </a:fgClr>
              <a:bgClr>
                <a:schemeClr val="accent5">
                  <a:lumMod val="80000"/>
                  <a:lumOff val="20000"/>
                  <a:lumMod val="20000"/>
                  <a:lumOff val="80000"/>
                </a:schemeClr>
              </a:bgClr>
            </a:pattFill>
            <a:ln>
              <a:noFill/>
            </a:ln>
            <a:effectLst>
              <a:innerShdw blurRad="114300">
                <a:schemeClr val="accent5">
                  <a:lumMod val="80000"/>
                  <a:lumOff val="20000"/>
                </a:schemeClr>
              </a:innerShdw>
            </a:effectLst>
          </c:spPr>
          <c:invertIfNegative val="0"/>
          <c:cat>
            <c:strRef>
              <c:f>'Monthly view'!$R$2:$U$2</c:f>
              <c:strCache>
                <c:ptCount val="4"/>
                <c:pt idx="0">
                  <c:v>Jan</c:v>
                </c:pt>
                <c:pt idx="1">
                  <c:v>Feb</c:v>
                </c:pt>
                <c:pt idx="2">
                  <c:v>March</c:v>
                </c:pt>
                <c:pt idx="3">
                  <c:v>April</c:v>
                </c:pt>
              </c:strCache>
            </c:strRef>
          </c:cat>
          <c:val>
            <c:numRef>
              <c:f>'Monthly view'!$R$19:$U$19</c:f>
              <c:numCache>
                <c:formatCode>General</c:formatCode>
                <c:ptCount val="4"/>
                <c:pt idx="0">
                  <c:v>0</c:v>
                </c:pt>
                <c:pt idx="1">
                  <c:v>15</c:v>
                </c:pt>
                <c:pt idx="2">
                  <c:v>5</c:v>
                </c:pt>
                <c:pt idx="3">
                  <c:v>1</c:v>
                </c:pt>
              </c:numCache>
            </c:numRef>
          </c:val>
          <c:extLst>
            <c:ext xmlns:c16="http://schemas.microsoft.com/office/drawing/2014/chart" uri="{C3380CC4-5D6E-409C-BE32-E72D297353CC}">
              <c16:uniqueId val="{00000010-049A-41E2-A710-5CAEFC07A189}"/>
            </c:ext>
          </c:extLst>
        </c:ser>
        <c:ser>
          <c:idx val="17"/>
          <c:order val="17"/>
          <c:tx>
            <c:strRef>
              <c:f>'Monthly view'!$Q$20</c:f>
              <c:strCache>
                <c:ptCount val="1"/>
                <c:pt idx="0">
                  <c:v>Area not signed off</c:v>
                </c:pt>
              </c:strCache>
            </c:strRef>
          </c:tx>
          <c:spPr>
            <a:pattFill prst="narHorz">
              <a:fgClr>
                <a:schemeClr val="accent6">
                  <a:lumMod val="80000"/>
                  <a:lumOff val="20000"/>
                </a:schemeClr>
              </a:fgClr>
              <a:bgClr>
                <a:schemeClr val="accent6">
                  <a:lumMod val="80000"/>
                  <a:lumOff val="20000"/>
                  <a:lumMod val="20000"/>
                  <a:lumOff val="80000"/>
                </a:schemeClr>
              </a:bgClr>
            </a:pattFill>
            <a:ln>
              <a:noFill/>
            </a:ln>
            <a:effectLst>
              <a:innerShdw blurRad="114300">
                <a:schemeClr val="accent6">
                  <a:lumMod val="80000"/>
                  <a:lumOff val="20000"/>
                </a:schemeClr>
              </a:innerShdw>
            </a:effectLst>
          </c:spPr>
          <c:invertIfNegative val="0"/>
          <c:cat>
            <c:strRef>
              <c:f>'Monthly view'!$R$2:$U$2</c:f>
              <c:strCache>
                <c:ptCount val="4"/>
                <c:pt idx="0">
                  <c:v>Jan</c:v>
                </c:pt>
                <c:pt idx="1">
                  <c:v>Feb</c:v>
                </c:pt>
                <c:pt idx="2">
                  <c:v>March</c:v>
                </c:pt>
                <c:pt idx="3">
                  <c:v>April</c:v>
                </c:pt>
              </c:strCache>
            </c:strRef>
          </c:cat>
          <c:val>
            <c:numRef>
              <c:f>'Monthly view'!$R$20:$U$20</c:f>
              <c:numCache>
                <c:formatCode>General</c:formatCode>
                <c:ptCount val="4"/>
                <c:pt idx="0">
                  <c:v>0</c:v>
                </c:pt>
                <c:pt idx="1">
                  <c:v>12</c:v>
                </c:pt>
                <c:pt idx="2">
                  <c:v>2</c:v>
                </c:pt>
                <c:pt idx="3">
                  <c:v>1</c:v>
                </c:pt>
              </c:numCache>
            </c:numRef>
          </c:val>
          <c:extLst>
            <c:ext xmlns:c16="http://schemas.microsoft.com/office/drawing/2014/chart" uri="{C3380CC4-5D6E-409C-BE32-E72D297353CC}">
              <c16:uniqueId val="{00000011-049A-41E2-A710-5CAEFC07A189}"/>
            </c:ext>
          </c:extLst>
        </c:ser>
        <c:ser>
          <c:idx val="18"/>
          <c:order val="18"/>
          <c:tx>
            <c:strRef>
              <c:f>'Monthly view'!$Q$21</c:f>
              <c:strCache>
                <c:ptCount val="1"/>
                <c:pt idx="0">
                  <c:v>Other please explain</c:v>
                </c:pt>
              </c:strCache>
            </c:strRef>
          </c:tx>
          <c:spPr>
            <a:pattFill prst="narHorz">
              <a:fgClr>
                <a:schemeClr val="accent1">
                  <a:lumMod val="80000"/>
                </a:schemeClr>
              </a:fgClr>
              <a:bgClr>
                <a:schemeClr val="accent1">
                  <a:lumMod val="80000"/>
                  <a:lumMod val="20000"/>
                  <a:lumOff val="80000"/>
                </a:schemeClr>
              </a:bgClr>
            </a:pattFill>
            <a:ln>
              <a:noFill/>
            </a:ln>
            <a:effectLst>
              <a:innerShdw blurRad="114300">
                <a:schemeClr val="accent1">
                  <a:lumMod val="80000"/>
                </a:schemeClr>
              </a:innerShdw>
            </a:effectLst>
          </c:spPr>
          <c:invertIfNegative val="0"/>
          <c:cat>
            <c:strRef>
              <c:f>'Monthly view'!$R$2:$U$2</c:f>
              <c:strCache>
                <c:ptCount val="4"/>
                <c:pt idx="0">
                  <c:v>Jan</c:v>
                </c:pt>
                <c:pt idx="1">
                  <c:v>Feb</c:v>
                </c:pt>
                <c:pt idx="2">
                  <c:v>March</c:v>
                </c:pt>
                <c:pt idx="3">
                  <c:v>April</c:v>
                </c:pt>
              </c:strCache>
            </c:strRef>
          </c:cat>
          <c:val>
            <c:numRef>
              <c:f>'Monthly view'!$R$21:$U$21</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12-049A-41E2-A710-5CAEFC07A189}"/>
            </c:ext>
          </c:extLst>
        </c:ser>
        <c:ser>
          <c:idx val="19"/>
          <c:order val="19"/>
          <c:tx>
            <c:strRef>
              <c:f>'Monthly view'!$Q$22</c:f>
              <c:strCache>
                <c:ptCount val="1"/>
                <c:pt idx="0">
                  <c:v>Awaiting mace</c:v>
                </c:pt>
              </c:strCache>
            </c:strRef>
          </c:tx>
          <c:spPr>
            <a:pattFill prst="narHorz">
              <a:fgClr>
                <a:schemeClr val="accent2">
                  <a:lumMod val="80000"/>
                </a:schemeClr>
              </a:fgClr>
              <a:bgClr>
                <a:schemeClr val="accent2">
                  <a:lumMod val="80000"/>
                  <a:lumMod val="20000"/>
                  <a:lumOff val="80000"/>
                </a:schemeClr>
              </a:bgClr>
            </a:pattFill>
            <a:ln>
              <a:noFill/>
            </a:ln>
            <a:effectLst>
              <a:innerShdw blurRad="114300">
                <a:schemeClr val="accent2">
                  <a:lumMod val="80000"/>
                </a:schemeClr>
              </a:innerShdw>
            </a:effectLst>
          </c:spPr>
          <c:invertIfNegative val="0"/>
          <c:cat>
            <c:strRef>
              <c:f>'Monthly view'!$R$2:$U$2</c:f>
              <c:strCache>
                <c:ptCount val="4"/>
                <c:pt idx="0">
                  <c:v>Jan</c:v>
                </c:pt>
                <c:pt idx="1">
                  <c:v>Feb</c:v>
                </c:pt>
                <c:pt idx="2">
                  <c:v>March</c:v>
                </c:pt>
                <c:pt idx="3">
                  <c:v>April</c:v>
                </c:pt>
              </c:strCache>
            </c:strRef>
          </c:cat>
          <c:val>
            <c:numRef>
              <c:f>'Monthly view'!$R$22:$U$22</c:f>
              <c:numCache>
                <c:formatCode>General</c:formatCode>
                <c:ptCount val="4"/>
                <c:pt idx="0">
                  <c:v>0</c:v>
                </c:pt>
                <c:pt idx="1">
                  <c:v>0</c:v>
                </c:pt>
                <c:pt idx="2">
                  <c:v>2</c:v>
                </c:pt>
                <c:pt idx="3">
                  <c:v>2</c:v>
                </c:pt>
              </c:numCache>
            </c:numRef>
          </c:val>
          <c:extLst>
            <c:ext xmlns:c16="http://schemas.microsoft.com/office/drawing/2014/chart" uri="{C3380CC4-5D6E-409C-BE32-E72D297353CC}">
              <c16:uniqueId val="{00000013-049A-41E2-A710-5CAEFC07A189}"/>
            </c:ext>
          </c:extLst>
        </c:ser>
        <c:ser>
          <c:idx val="20"/>
          <c:order val="20"/>
          <c:tx>
            <c:strRef>
              <c:f>'Monthly view'!$Q$23</c:f>
              <c:strCache>
                <c:ptCount val="1"/>
                <c:pt idx="0">
                  <c:v>Awaiting sign off of area</c:v>
                </c:pt>
              </c:strCache>
            </c:strRef>
          </c:tx>
          <c:spPr>
            <a:pattFill prst="narHorz">
              <a:fgClr>
                <a:schemeClr val="accent3">
                  <a:lumMod val="80000"/>
                </a:schemeClr>
              </a:fgClr>
              <a:bgClr>
                <a:schemeClr val="accent3">
                  <a:lumMod val="80000"/>
                  <a:lumMod val="20000"/>
                  <a:lumOff val="80000"/>
                </a:schemeClr>
              </a:bgClr>
            </a:pattFill>
            <a:ln>
              <a:noFill/>
            </a:ln>
            <a:effectLst>
              <a:innerShdw blurRad="114300">
                <a:schemeClr val="accent3">
                  <a:lumMod val="80000"/>
                </a:schemeClr>
              </a:innerShdw>
            </a:effectLst>
          </c:spPr>
          <c:invertIfNegative val="0"/>
          <c:cat>
            <c:strRef>
              <c:f>'Monthly view'!$R$2:$U$2</c:f>
              <c:strCache>
                <c:ptCount val="4"/>
                <c:pt idx="0">
                  <c:v>Jan</c:v>
                </c:pt>
                <c:pt idx="1">
                  <c:v>Feb</c:v>
                </c:pt>
                <c:pt idx="2">
                  <c:v>March</c:v>
                </c:pt>
                <c:pt idx="3">
                  <c:v>April</c:v>
                </c:pt>
              </c:strCache>
            </c:strRef>
          </c:cat>
          <c:val>
            <c:numRef>
              <c:f>'Monthly view'!$R$23:$U$23</c:f>
              <c:numCache>
                <c:formatCode>General</c:formatCode>
                <c:ptCount val="4"/>
                <c:pt idx="0">
                  <c:v>0</c:v>
                </c:pt>
                <c:pt idx="1">
                  <c:v>27</c:v>
                </c:pt>
                <c:pt idx="2">
                  <c:v>0</c:v>
                </c:pt>
                <c:pt idx="3">
                  <c:v>0</c:v>
                </c:pt>
              </c:numCache>
            </c:numRef>
          </c:val>
          <c:extLst>
            <c:ext xmlns:c16="http://schemas.microsoft.com/office/drawing/2014/chart" uri="{C3380CC4-5D6E-409C-BE32-E72D297353CC}">
              <c16:uniqueId val="{00000014-049A-41E2-A710-5CAEFC07A189}"/>
            </c:ext>
          </c:extLst>
        </c:ser>
        <c:dLbls>
          <c:showLegendKey val="0"/>
          <c:showVal val="0"/>
          <c:showCatName val="0"/>
          <c:showSerName val="0"/>
          <c:showPercent val="0"/>
          <c:showBubbleSize val="0"/>
        </c:dLbls>
        <c:gapWidth val="164"/>
        <c:overlap val="-22"/>
        <c:axId val="476230064"/>
        <c:axId val="476230456"/>
      </c:barChart>
      <c:catAx>
        <c:axId val="4762300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76230456"/>
        <c:crosses val="autoZero"/>
        <c:auto val="1"/>
        <c:lblAlgn val="ctr"/>
        <c:lblOffset val="100"/>
        <c:noMultiLvlLbl val="0"/>
      </c:catAx>
      <c:valAx>
        <c:axId val="4762304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6230064"/>
        <c:crosses val="autoZero"/>
        <c:crossBetween val="between"/>
      </c:valAx>
      <c:spPr>
        <a:noFill/>
        <a:ln>
          <a:noFill/>
        </a:ln>
        <a:effectLst/>
      </c:spPr>
    </c:plotArea>
    <c:legend>
      <c:legendPos val="t"/>
      <c:legendEntry>
        <c:idx val="6"/>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9"/>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'Committed &amp; completed'!$B$1</c:f>
              <c:strCache>
                <c:ptCount val="1"/>
                <c:pt idx="0">
                  <c:v>Tasks Committed</c:v>
                </c:pt>
              </c:strCache>
            </c:strRef>
          </c:tx>
          <c:spPr>
            <a:solidFill>
              <a:schemeClr val="accent1"/>
            </a:solidFill>
            <a:ln>
              <a:noFill/>
            </a:ln>
            <a:effectLst/>
          </c:spPr>
          <c:invertIfNegative val="0"/>
          <c:cat>
            <c:strRef>
              <c:f>'Committed &amp; completed'!$A$2:$A$14</c:f>
              <c:strCache>
                <c:ptCount val="13"/>
                <c:pt idx="0">
                  <c:v>Wk 1</c:v>
                </c:pt>
                <c:pt idx="1">
                  <c:v>Wk 2</c:v>
                </c:pt>
                <c:pt idx="2">
                  <c:v>Wk 3</c:v>
                </c:pt>
                <c:pt idx="3">
                  <c:v>Wk 4</c:v>
                </c:pt>
                <c:pt idx="4">
                  <c:v>Wk 5</c:v>
                </c:pt>
                <c:pt idx="5">
                  <c:v>Wk 6</c:v>
                </c:pt>
                <c:pt idx="6">
                  <c:v>Wk 7</c:v>
                </c:pt>
                <c:pt idx="7">
                  <c:v>Wk 8</c:v>
                </c:pt>
                <c:pt idx="8">
                  <c:v>Wk 9</c:v>
                </c:pt>
                <c:pt idx="9">
                  <c:v>Wk 10</c:v>
                </c:pt>
                <c:pt idx="10">
                  <c:v>Wk 11</c:v>
                </c:pt>
                <c:pt idx="11">
                  <c:v>Wk 12</c:v>
                </c:pt>
                <c:pt idx="12">
                  <c:v>Wk 13</c:v>
                </c:pt>
              </c:strCache>
            </c:strRef>
          </c:cat>
          <c:val>
            <c:numRef>
              <c:f>'Committed &amp; completed'!$B$2:$B$16</c:f>
              <c:numCache>
                <c:formatCode>General</c:formatCode>
                <c:ptCount val="15"/>
                <c:pt idx="0">
                  <c:v>84</c:v>
                </c:pt>
                <c:pt idx="1">
                  <c:v>116</c:v>
                </c:pt>
                <c:pt idx="2">
                  <c:v>176</c:v>
                </c:pt>
                <c:pt idx="3">
                  <c:v>205</c:v>
                </c:pt>
                <c:pt idx="4">
                  <c:v>217</c:v>
                </c:pt>
                <c:pt idx="5">
                  <c:v>217</c:v>
                </c:pt>
                <c:pt idx="6">
                  <c:v>156</c:v>
                </c:pt>
                <c:pt idx="7">
                  <c:v>197</c:v>
                </c:pt>
                <c:pt idx="8">
                  <c:v>230</c:v>
                </c:pt>
                <c:pt idx="9">
                  <c:v>228</c:v>
                </c:pt>
                <c:pt idx="10">
                  <c:v>183</c:v>
                </c:pt>
                <c:pt idx="11">
                  <c:v>151</c:v>
                </c:pt>
                <c:pt idx="12">
                  <c:v>181</c:v>
                </c:pt>
                <c:pt idx="13">
                  <c:v>174</c:v>
                </c:pt>
                <c:pt idx="14">
                  <c:v>137</c:v>
                </c:pt>
              </c:numCache>
            </c:numRef>
          </c:val>
          <c:extLst>
            <c:ext xmlns:c16="http://schemas.microsoft.com/office/drawing/2014/chart" uri="{C3380CC4-5D6E-409C-BE32-E72D297353CC}">
              <c16:uniqueId val="{00000000-3E02-44CB-BE3F-2A25633A7EC8}"/>
            </c:ext>
          </c:extLst>
        </c:ser>
        <c:dLbls>
          <c:showLegendKey val="0"/>
          <c:showVal val="0"/>
          <c:showCatName val="0"/>
          <c:showSerName val="0"/>
          <c:showPercent val="0"/>
          <c:showBubbleSize val="0"/>
        </c:dLbls>
        <c:gapWidth val="219"/>
        <c:overlap val="-27"/>
        <c:axId val="473785464"/>
        <c:axId val="473785856"/>
      </c:barChart>
      <c:lineChart>
        <c:grouping val="standard"/>
        <c:varyColors val="0"/>
        <c:ser>
          <c:idx val="1"/>
          <c:order val="1"/>
          <c:tx>
            <c:strRef>
              <c:f>'Committed &amp; completed'!$C$1</c:f>
              <c:strCache>
                <c:ptCount val="1"/>
                <c:pt idx="0">
                  <c:v>Tasks Completed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'Committed &amp; completed'!$A$2:$A$14</c:f>
              <c:strCache>
                <c:ptCount val="13"/>
                <c:pt idx="0">
                  <c:v>Wk 1</c:v>
                </c:pt>
                <c:pt idx="1">
                  <c:v>Wk 2</c:v>
                </c:pt>
                <c:pt idx="2">
                  <c:v>Wk 3</c:v>
                </c:pt>
                <c:pt idx="3">
                  <c:v>Wk 4</c:v>
                </c:pt>
                <c:pt idx="4">
                  <c:v>Wk 5</c:v>
                </c:pt>
                <c:pt idx="5">
                  <c:v>Wk 6</c:v>
                </c:pt>
                <c:pt idx="6">
                  <c:v>Wk 7</c:v>
                </c:pt>
                <c:pt idx="7">
                  <c:v>Wk 8</c:v>
                </c:pt>
                <c:pt idx="8">
                  <c:v>Wk 9</c:v>
                </c:pt>
                <c:pt idx="9">
                  <c:v>Wk 10</c:v>
                </c:pt>
                <c:pt idx="10">
                  <c:v>Wk 11</c:v>
                </c:pt>
                <c:pt idx="11">
                  <c:v>Wk 12</c:v>
                </c:pt>
                <c:pt idx="12">
                  <c:v>Wk 13</c:v>
                </c:pt>
              </c:strCache>
            </c:strRef>
          </c:cat>
          <c:val>
            <c:numRef>
              <c:f>'Committed &amp; completed'!$C$2:$C$16</c:f>
              <c:numCache>
                <c:formatCode>General</c:formatCode>
                <c:ptCount val="15"/>
                <c:pt idx="0">
                  <c:v>31</c:v>
                </c:pt>
                <c:pt idx="1">
                  <c:v>57</c:v>
                </c:pt>
                <c:pt idx="2">
                  <c:v>107</c:v>
                </c:pt>
                <c:pt idx="3">
                  <c:v>157</c:v>
                </c:pt>
                <c:pt idx="4">
                  <c:v>153</c:v>
                </c:pt>
                <c:pt idx="5">
                  <c:v>153</c:v>
                </c:pt>
                <c:pt idx="6">
                  <c:v>116</c:v>
                </c:pt>
                <c:pt idx="7">
                  <c:v>138</c:v>
                </c:pt>
                <c:pt idx="8">
                  <c:v>179</c:v>
                </c:pt>
                <c:pt idx="9">
                  <c:v>157</c:v>
                </c:pt>
                <c:pt idx="10">
                  <c:v>137</c:v>
                </c:pt>
                <c:pt idx="11">
                  <c:v>107</c:v>
                </c:pt>
                <c:pt idx="12">
                  <c:v>140</c:v>
                </c:pt>
                <c:pt idx="13">
                  <c:v>126</c:v>
                </c:pt>
                <c:pt idx="14">
                  <c:v>107</c:v>
                </c:pt>
              </c:numCache>
            </c:numRef>
          </c:val>
          <c:smooth val="0"/>
          <c:extLst>
            <c:ext xmlns:c16="http://schemas.microsoft.com/office/drawing/2014/chart" uri="{C3380CC4-5D6E-409C-BE32-E72D297353CC}">
              <c16:uniqueId val="{00000001-3E02-44CB-BE3F-2A25633A7EC8}"/>
            </c:ext>
          </c:extLst>
        </c:ser>
        <c:ser>
          <c:idx val="2"/>
          <c:order val="2"/>
          <c:tx>
            <c:strRef>
              <c:f>'Committed &amp; completed'!$D$1</c:f>
              <c:strCache>
                <c:ptCount val="1"/>
                <c:pt idx="0">
                  <c:v>Non Completed Tasks</c:v>
                </c:pt>
              </c:strCache>
            </c:strRef>
          </c:tx>
          <c:spPr>
            <a:ln w="28575" cap="rnd">
              <a:solidFill>
                <a:schemeClr val="accent3"/>
              </a:solidFill>
              <a:prstDash val="sysDot"/>
              <a:round/>
            </a:ln>
            <a:effectLst/>
          </c:spPr>
          <c:marker>
            <c:symbol val="circle"/>
            <c:size val="5"/>
            <c:spPr>
              <a:solidFill>
                <a:schemeClr val="accent3"/>
              </a:solidFill>
              <a:ln w="9525">
                <a:solidFill>
                  <a:schemeClr val="accent3"/>
                </a:solidFill>
              </a:ln>
              <a:effectLst/>
            </c:spPr>
          </c:marker>
          <c:val>
            <c:numRef>
              <c:f>'Committed &amp; completed'!$D$2:$D$16</c:f>
              <c:numCache>
                <c:formatCode>General</c:formatCode>
                <c:ptCount val="15"/>
                <c:pt idx="0">
                  <c:v>53</c:v>
                </c:pt>
                <c:pt idx="1">
                  <c:v>59</c:v>
                </c:pt>
                <c:pt idx="2">
                  <c:v>69</c:v>
                </c:pt>
                <c:pt idx="3">
                  <c:v>48</c:v>
                </c:pt>
                <c:pt idx="4">
                  <c:v>64</c:v>
                </c:pt>
                <c:pt idx="5">
                  <c:v>64</c:v>
                </c:pt>
                <c:pt idx="6">
                  <c:v>40</c:v>
                </c:pt>
                <c:pt idx="7">
                  <c:v>59</c:v>
                </c:pt>
                <c:pt idx="8">
                  <c:v>51</c:v>
                </c:pt>
                <c:pt idx="9">
                  <c:v>71</c:v>
                </c:pt>
                <c:pt idx="10">
                  <c:v>46</c:v>
                </c:pt>
                <c:pt idx="11">
                  <c:v>44</c:v>
                </c:pt>
                <c:pt idx="12">
                  <c:v>41</c:v>
                </c:pt>
                <c:pt idx="13">
                  <c:v>48</c:v>
                </c:pt>
                <c:pt idx="14">
                  <c:v>30</c:v>
                </c:pt>
              </c:numCache>
            </c:numRef>
          </c:val>
          <c:smooth val="0"/>
          <c:extLst>
            <c:ext xmlns:c16="http://schemas.microsoft.com/office/drawing/2014/chart" uri="{C3380CC4-5D6E-409C-BE32-E72D297353CC}">
              <c16:uniqueId val="{00000002-3E02-44CB-BE3F-2A25633A7EC8}"/>
            </c:ext>
          </c:extLst>
        </c:ser>
        <c:dLbls>
          <c:showLegendKey val="0"/>
          <c:showVal val="0"/>
          <c:showCatName val="0"/>
          <c:showSerName val="0"/>
          <c:showPercent val="0"/>
          <c:showBubbleSize val="0"/>
        </c:dLbls>
        <c:marker val="1"/>
        <c:smooth val="0"/>
        <c:axId val="473785464"/>
        <c:axId val="473785856"/>
      </c:lineChart>
      <c:catAx>
        <c:axId val="47378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785856"/>
        <c:crosses val="autoZero"/>
        <c:auto val="1"/>
        <c:lblAlgn val="ctr"/>
        <c:lblOffset val="100"/>
        <c:noMultiLvlLbl val="0"/>
      </c:catAx>
      <c:valAx>
        <c:axId val="47378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7854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290192746803289"/>
          <c:y val="0.88731767967884223"/>
          <c:w val="0.5303970522001108"/>
          <c:h val="9.27238977489675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30CA4-1D2D-481D-B421-B67775D8A28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17F5B4E-6B35-47DB-AEEB-6D7F22B2AE77}">
      <dgm:prSet/>
      <dgm:spPr/>
      <dgm:t>
        <a:bodyPr/>
        <a:lstStyle/>
        <a:p>
          <a:r>
            <a:rPr lang="en-GB"/>
            <a:t>Mobile app is used for supervisors to update the status of their assigned tasks each day.</a:t>
          </a:r>
          <a:endParaRPr lang="en-US"/>
        </a:p>
      </dgm:t>
    </dgm:pt>
    <dgm:pt modelId="{87CAA54F-7F30-42E2-B12F-55FCCFB355AD}" type="parTrans" cxnId="{ABEBDCAD-A70B-47C0-BB01-04294337BCC3}">
      <dgm:prSet/>
      <dgm:spPr/>
      <dgm:t>
        <a:bodyPr/>
        <a:lstStyle/>
        <a:p>
          <a:endParaRPr lang="en-US"/>
        </a:p>
      </dgm:t>
    </dgm:pt>
    <dgm:pt modelId="{076CF78F-E53C-4D8E-BD2D-A41FB5B9F5A9}" type="sibTrans" cxnId="{ABEBDCAD-A70B-47C0-BB01-04294337BCC3}">
      <dgm:prSet/>
      <dgm:spPr/>
      <dgm:t>
        <a:bodyPr/>
        <a:lstStyle/>
        <a:p>
          <a:endParaRPr lang="en-US"/>
        </a:p>
      </dgm:t>
    </dgm:pt>
    <dgm:pt modelId="{513D27E9-D86E-4F97-B95D-D2C094AF2AC9}">
      <dgm:prSet/>
      <dgm:spPr/>
      <dgm:t>
        <a:bodyPr/>
        <a:lstStyle/>
        <a:p>
          <a:r>
            <a:rPr lang="en-GB"/>
            <a:t>Increased visibility of weekly work plan status for each work area.</a:t>
          </a:r>
          <a:endParaRPr lang="en-US"/>
        </a:p>
      </dgm:t>
    </dgm:pt>
    <dgm:pt modelId="{FBF6A56F-BF1C-4E08-A978-7F37A3969A2C}" type="parTrans" cxnId="{EB9A0A2E-785B-42BB-BE47-8B646F414C38}">
      <dgm:prSet/>
      <dgm:spPr/>
      <dgm:t>
        <a:bodyPr/>
        <a:lstStyle/>
        <a:p>
          <a:endParaRPr lang="en-US"/>
        </a:p>
      </dgm:t>
    </dgm:pt>
    <dgm:pt modelId="{CC26984D-E1E0-4E21-AD35-5BD3DDD6A31D}" type="sibTrans" cxnId="{EB9A0A2E-785B-42BB-BE47-8B646F414C38}">
      <dgm:prSet/>
      <dgm:spPr/>
      <dgm:t>
        <a:bodyPr/>
        <a:lstStyle/>
        <a:p>
          <a:endParaRPr lang="en-US"/>
        </a:p>
      </dgm:t>
    </dgm:pt>
    <dgm:pt modelId="{FC17A6B0-2A9C-4242-B692-149BD12033A4}">
      <dgm:prSet/>
      <dgm:spPr/>
      <dgm:t>
        <a:bodyPr/>
        <a:lstStyle/>
        <a:p>
          <a:r>
            <a:rPr lang="en-GB"/>
            <a:t>Increased quality of communication with ‘Live’ weekly work plan status</a:t>
          </a:r>
          <a:endParaRPr lang="en-US"/>
        </a:p>
      </dgm:t>
    </dgm:pt>
    <dgm:pt modelId="{1C62392F-E42B-4A59-9002-54D7FAC8158B}" type="parTrans" cxnId="{8D064AEE-6792-41BF-BF4A-82950BB38C1A}">
      <dgm:prSet/>
      <dgm:spPr/>
      <dgm:t>
        <a:bodyPr/>
        <a:lstStyle/>
        <a:p>
          <a:endParaRPr lang="en-US"/>
        </a:p>
      </dgm:t>
    </dgm:pt>
    <dgm:pt modelId="{8CDD9717-C387-4767-84C4-63F7FEC48B5B}" type="sibTrans" cxnId="{8D064AEE-6792-41BF-BF4A-82950BB38C1A}">
      <dgm:prSet/>
      <dgm:spPr/>
      <dgm:t>
        <a:bodyPr/>
        <a:lstStyle/>
        <a:p>
          <a:endParaRPr lang="en-US"/>
        </a:p>
      </dgm:t>
    </dgm:pt>
    <dgm:pt modelId="{EDF1951D-F5B3-4C6F-95C4-2F7AF32AEE2F}">
      <dgm:prSet/>
      <dgm:spPr/>
      <dgm:t>
        <a:bodyPr/>
        <a:lstStyle/>
        <a:p>
          <a:r>
            <a:rPr lang="en-GB"/>
            <a:t>Plans are updated to current status before Dab’s briefing (Daily Activity Briefing)</a:t>
          </a:r>
          <a:endParaRPr lang="en-US"/>
        </a:p>
      </dgm:t>
    </dgm:pt>
    <dgm:pt modelId="{330D981A-C6B2-4844-B1F0-AC147C72ADAF}" type="parTrans" cxnId="{0836BA77-E9C3-4FBA-A488-64D0B1BD5EAF}">
      <dgm:prSet/>
      <dgm:spPr/>
      <dgm:t>
        <a:bodyPr/>
        <a:lstStyle/>
        <a:p>
          <a:endParaRPr lang="en-US"/>
        </a:p>
      </dgm:t>
    </dgm:pt>
    <dgm:pt modelId="{8E6CA774-4E1D-478F-ACD5-5D2AAB332A5C}" type="sibTrans" cxnId="{0836BA77-E9C3-4FBA-A488-64D0B1BD5EAF}">
      <dgm:prSet/>
      <dgm:spPr/>
      <dgm:t>
        <a:bodyPr/>
        <a:lstStyle/>
        <a:p>
          <a:endParaRPr lang="en-US"/>
        </a:p>
      </dgm:t>
    </dgm:pt>
    <dgm:pt modelId="{7736F190-0B5C-497B-A46E-F8B7E137FF80}" type="pres">
      <dgm:prSet presAssocID="{F9430CA4-1D2D-481D-B421-B67775D8A28B}" presName="hierChild1" presStyleCnt="0">
        <dgm:presLayoutVars>
          <dgm:chPref val="1"/>
          <dgm:dir/>
          <dgm:animOne val="branch"/>
          <dgm:animLvl val="lvl"/>
          <dgm:resizeHandles/>
        </dgm:presLayoutVars>
      </dgm:prSet>
      <dgm:spPr/>
    </dgm:pt>
    <dgm:pt modelId="{423D08F4-F2AC-4B50-A58B-0B000A55626A}" type="pres">
      <dgm:prSet presAssocID="{817F5B4E-6B35-47DB-AEEB-6D7F22B2AE77}" presName="hierRoot1" presStyleCnt="0"/>
      <dgm:spPr/>
    </dgm:pt>
    <dgm:pt modelId="{C55D0F5F-B68D-4CC2-ADAB-75C145A10DBB}" type="pres">
      <dgm:prSet presAssocID="{817F5B4E-6B35-47DB-AEEB-6D7F22B2AE77}" presName="composite" presStyleCnt="0"/>
      <dgm:spPr/>
    </dgm:pt>
    <dgm:pt modelId="{9543A362-C6F1-4D1E-BC4F-FF499E0611D0}" type="pres">
      <dgm:prSet presAssocID="{817F5B4E-6B35-47DB-AEEB-6D7F22B2AE77}" presName="background" presStyleLbl="node0" presStyleIdx="0" presStyleCnt="4"/>
      <dgm:spPr/>
    </dgm:pt>
    <dgm:pt modelId="{4434E95A-751E-4286-9669-A6E9C45BEA86}" type="pres">
      <dgm:prSet presAssocID="{817F5B4E-6B35-47DB-AEEB-6D7F22B2AE77}" presName="text" presStyleLbl="fgAcc0" presStyleIdx="0" presStyleCnt="4">
        <dgm:presLayoutVars>
          <dgm:chPref val="3"/>
        </dgm:presLayoutVars>
      </dgm:prSet>
      <dgm:spPr/>
    </dgm:pt>
    <dgm:pt modelId="{EC2ADF7A-BB2C-44E3-AB46-E351AFC93FBE}" type="pres">
      <dgm:prSet presAssocID="{817F5B4E-6B35-47DB-AEEB-6D7F22B2AE77}" presName="hierChild2" presStyleCnt="0"/>
      <dgm:spPr/>
    </dgm:pt>
    <dgm:pt modelId="{67612656-6402-4CA9-BDF4-A9ECC70DBEF0}" type="pres">
      <dgm:prSet presAssocID="{513D27E9-D86E-4F97-B95D-D2C094AF2AC9}" presName="hierRoot1" presStyleCnt="0"/>
      <dgm:spPr/>
    </dgm:pt>
    <dgm:pt modelId="{4CD5B9C7-3E36-4A44-B7C2-C7899FD3E027}" type="pres">
      <dgm:prSet presAssocID="{513D27E9-D86E-4F97-B95D-D2C094AF2AC9}" presName="composite" presStyleCnt="0"/>
      <dgm:spPr/>
    </dgm:pt>
    <dgm:pt modelId="{1A1B504B-674C-4055-8DA8-AF0DD29716D3}" type="pres">
      <dgm:prSet presAssocID="{513D27E9-D86E-4F97-B95D-D2C094AF2AC9}" presName="background" presStyleLbl="node0" presStyleIdx="1" presStyleCnt="4"/>
      <dgm:spPr/>
    </dgm:pt>
    <dgm:pt modelId="{1BE43644-4B90-4BCD-9C92-EC1701EE1AC4}" type="pres">
      <dgm:prSet presAssocID="{513D27E9-D86E-4F97-B95D-D2C094AF2AC9}" presName="text" presStyleLbl="fgAcc0" presStyleIdx="1" presStyleCnt="4">
        <dgm:presLayoutVars>
          <dgm:chPref val="3"/>
        </dgm:presLayoutVars>
      </dgm:prSet>
      <dgm:spPr/>
    </dgm:pt>
    <dgm:pt modelId="{45A90A9A-68A9-4149-BE75-FD1729A8675B}" type="pres">
      <dgm:prSet presAssocID="{513D27E9-D86E-4F97-B95D-D2C094AF2AC9}" presName="hierChild2" presStyleCnt="0"/>
      <dgm:spPr/>
    </dgm:pt>
    <dgm:pt modelId="{26E61B3C-164C-45AA-A08E-A05B9B027C7C}" type="pres">
      <dgm:prSet presAssocID="{FC17A6B0-2A9C-4242-B692-149BD12033A4}" presName="hierRoot1" presStyleCnt="0"/>
      <dgm:spPr/>
    </dgm:pt>
    <dgm:pt modelId="{6FB16582-5A70-4F72-923F-462FEB2BA89A}" type="pres">
      <dgm:prSet presAssocID="{FC17A6B0-2A9C-4242-B692-149BD12033A4}" presName="composite" presStyleCnt="0"/>
      <dgm:spPr/>
    </dgm:pt>
    <dgm:pt modelId="{98F537CD-C93F-441F-B60C-B8DABD570E63}" type="pres">
      <dgm:prSet presAssocID="{FC17A6B0-2A9C-4242-B692-149BD12033A4}" presName="background" presStyleLbl="node0" presStyleIdx="2" presStyleCnt="4"/>
      <dgm:spPr/>
    </dgm:pt>
    <dgm:pt modelId="{AAF8BA74-3305-446C-B6A6-1B725C7F143C}" type="pres">
      <dgm:prSet presAssocID="{FC17A6B0-2A9C-4242-B692-149BD12033A4}" presName="text" presStyleLbl="fgAcc0" presStyleIdx="2" presStyleCnt="4">
        <dgm:presLayoutVars>
          <dgm:chPref val="3"/>
        </dgm:presLayoutVars>
      </dgm:prSet>
      <dgm:spPr/>
    </dgm:pt>
    <dgm:pt modelId="{F5C3DA2C-C2AC-4E14-A615-D4BB7A72B10E}" type="pres">
      <dgm:prSet presAssocID="{FC17A6B0-2A9C-4242-B692-149BD12033A4}" presName="hierChild2" presStyleCnt="0"/>
      <dgm:spPr/>
    </dgm:pt>
    <dgm:pt modelId="{4A906401-8600-4AEE-924A-981E669050D0}" type="pres">
      <dgm:prSet presAssocID="{EDF1951D-F5B3-4C6F-95C4-2F7AF32AEE2F}" presName="hierRoot1" presStyleCnt="0"/>
      <dgm:spPr/>
    </dgm:pt>
    <dgm:pt modelId="{D28A9788-31AE-40D8-A899-3152F60AFB6E}" type="pres">
      <dgm:prSet presAssocID="{EDF1951D-F5B3-4C6F-95C4-2F7AF32AEE2F}" presName="composite" presStyleCnt="0"/>
      <dgm:spPr/>
    </dgm:pt>
    <dgm:pt modelId="{9545778B-0279-4AF5-B7D9-2EBE682779D0}" type="pres">
      <dgm:prSet presAssocID="{EDF1951D-F5B3-4C6F-95C4-2F7AF32AEE2F}" presName="background" presStyleLbl="node0" presStyleIdx="3" presStyleCnt="4"/>
      <dgm:spPr/>
    </dgm:pt>
    <dgm:pt modelId="{39F648F2-2B93-4049-BA41-98AD2C23F67D}" type="pres">
      <dgm:prSet presAssocID="{EDF1951D-F5B3-4C6F-95C4-2F7AF32AEE2F}" presName="text" presStyleLbl="fgAcc0" presStyleIdx="3" presStyleCnt="4">
        <dgm:presLayoutVars>
          <dgm:chPref val="3"/>
        </dgm:presLayoutVars>
      </dgm:prSet>
      <dgm:spPr/>
    </dgm:pt>
    <dgm:pt modelId="{EAD1A482-5F37-4613-A020-BFBE3E460FFE}" type="pres">
      <dgm:prSet presAssocID="{EDF1951D-F5B3-4C6F-95C4-2F7AF32AEE2F}" presName="hierChild2" presStyleCnt="0"/>
      <dgm:spPr/>
    </dgm:pt>
  </dgm:ptLst>
  <dgm:cxnLst>
    <dgm:cxn modelId="{EB9A0A2E-785B-42BB-BE47-8B646F414C38}" srcId="{F9430CA4-1D2D-481D-B421-B67775D8A28B}" destId="{513D27E9-D86E-4F97-B95D-D2C094AF2AC9}" srcOrd="1" destOrd="0" parTransId="{FBF6A56F-BF1C-4E08-A978-7F37A3969A2C}" sibTransId="{CC26984D-E1E0-4E21-AD35-5BD3DDD6A31D}"/>
    <dgm:cxn modelId="{0836BA77-E9C3-4FBA-A488-64D0B1BD5EAF}" srcId="{F9430CA4-1D2D-481D-B421-B67775D8A28B}" destId="{EDF1951D-F5B3-4C6F-95C4-2F7AF32AEE2F}" srcOrd="3" destOrd="0" parTransId="{330D981A-C6B2-4844-B1F0-AC147C72ADAF}" sibTransId="{8E6CA774-4E1D-478F-ACD5-5D2AAB332A5C}"/>
    <dgm:cxn modelId="{D0A3DC80-52C8-4562-AE47-7CC575CDBC01}" type="presOf" srcId="{FC17A6B0-2A9C-4242-B692-149BD12033A4}" destId="{AAF8BA74-3305-446C-B6A6-1B725C7F143C}" srcOrd="0" destOrd="0" presId="urn:microsoft.com/office/officeart/2005/8/layout/hierarchy1"/>
    <dgm:cxn modelId="{6DC11D97-C17C-441A-97C8-FFD01369995C}" type="presOf" srcId="{817F5B4E-6B35-47DB-AEEB-6D7F22B2AE77}" destId="{4434E95A-751E-4286-9669-A6E9C45BEA86}" srcOrd="0" destOrd="0" presId="urn:microsoft.com/office/officeart/2005/8/layout/hierarchy1"/>
    <dgm:cxn modelId="{7AB1A3A6-0027-4ED7-A704-93947167A309}" type="presOf" srcId="{EDF1951D-F5B3-4C6F-95C4-2F7AF32AEE2F}" destId="{39F648F2-2B93-4049-BA41-98AD2C23F67D}" srcOrd="0" destOrd="0" presId="urn:microsoft.com/office/officeart/2005/8/layout/hierarchy1"/>
    <dgm:cxn modelId="{ABEBDCAD-A70B-47C0-BB01-04294337BCC3}" srcId="{F9430CA4-1D2D-481D-B421-B67775D8A28B}" destId="{817F5B4E-6B35-47DB-AEEB-6D7F22B2AE77}" srcOrd="0" destOrd="0" parTransId="{87CAA54F-7F30-42E2-B12F-55FCCFB355AD}" sibTransId="{076CF78F-E53C-4D8E-BD2D-A41FB5B9F5A9}"/>
    <dgm:cxn modelId="{3FD96DB2-4E10-4020-97C2-6986B515F88F}" type="presOf" srcId="{F9430CA4-1D2D-481D-B421-B67775D8A28B}" destId="{7736F190-0B5C-497B-A46E-F8B7E137FF80}" srcOrd="0" destOrd="0" presId="urn:microsoft.com/office/officeart/2005/8/layout/hierarchy1"/>
    <dgm:cxn modelId="{D53287BF-371E-4F74-9B6D-8C730BE972E6}" type="presOf" srcId="{513D27E9-D86E-4F97-B95D-D2C094AF2AC9}" destId="{1BE43644-4B90-4BCD-9C92-EC1701EE1AC4}" srcOrd="0" destOrd="0" presId="urn:microsoft.com/office/officeart/2005/8/layout/hierarchy1"/>
    <dgm:cxn modelId="{8D064AEE-6792-41BF-BF4A-82950BB38C1A}" srcId="{F9430CA4-1D2D-481D-B421-B67775D8A28B}" destId="{FC17A6B0-2A9C-4242-B692-149BD12033A4}" srcOrd="2" destOrd="0" parTransId="{1C62392F-E42B-4A59-9002-54D7FAC8158B}" sibTransId="{8CDD9717-C387-4767-84C4-63F7FEC48B5B}"/>
    <dgm:cxn modelId="{1ACD979A-16FA-462C-A9C5-3D2FC8CE9347}" type="presParOf" srcId="{7736F190-0B5C-497B-A46E-F8B7E137FF80}" destId="{423D08F4-F2AC-4B50-A58B-0B000A55626A}" srcOrd="0" destOrd="0" presId="urn:microsoft.com/office/officeart/2005/8/layout/hierarchy1"/>
    <dgm:cxn modelId="{DD9CEE63-B117-43F6-8072-C56AEB6E9DDE}" type="presParOf" srcId="{423D08F4-F2AC-4B50-A58B-0B000A55626A}" destId="{C55D0F5F-B68D-4CC2-ADAB-75C145A10DBB}" srcOrd="0" destOrd="0" presId="urn:microsoft.com/office/officeart/2005/8/layout/hierarchy1"/>
    <dgm:cxn modelId="{F867F070-F869-44C6-8F7F-6E9341F1C1C7}" type="presParOf" srcId="{C55D0F5F-B68D-4CC2-ADAB-75C145A10DBB}" destId="{9543A362-C6F1-4D1E-BC4F-FF499E0611D0}" srcOrd="0" destOrd="0" presId="urn:microsoft.com/office/officeart/2005/8/layout/hierarchy1"/>
    <dgm:cxn modelId="{0DC50BD9-4F72-46B5-95B7-18B39BDC4BDF}" type="presParOf" srcId="{C55D0F5F-B68D-4CC2-ADAB-75C145A10DBB}" destId="{4434E95A-751E-4286-9669-A6E9C45BEA86}" srcOrd="1" destOrd="0" presId="urn:microsoft.com/office/officeart/2005/8/layout/hierarchy1"/>
    <dgm:cxn modelId="{7FFB44C3-FCE7-4D67-9A2A-B1AF551E6585}" type="presParOf" srcId="{423D08F4-F2AC-4B50-A58B-0B000A55626A}" destId="{EC2ADF7A-BB2C-44E3-AB46-E351AFC93FBE}" srcOrd="1" destOrd="0" presId="urn:microsoft.com/office/officeart/2005/8/layout/hierarchy1"/>
    <dgm:cxn modelId="{740CA57F-579E-43B0-A3CA-7BDD8F9B8494}" type="presParOf" srcId="{7736F190-0B5C-497B-A46E-F8B7E137FF80}" destId="{67612656-6402-4CA9-BDF4-A9ECC70DBEF0}" srcOrd="1" destOrd="0" presId="urn:microsoft.com/office/officeart/2005/8/layout/hierarchy1"/>
    <dgm:cxn modelId="{439F6E6C-7554-4E61-9813-6ABB55F05774}" type="presParOf" srcId="{67612656-6402-4CA9-BDF4-A9ECC70DBEF0}" destId="{4CD5B9C7-3E36-4A44-B7C2-C7899FD3E027}" srcOrd="0" destOrd="0" presId="urn:microsoft.com/office/officeart/2005/8/layout/hierarchy1"/>
    <dgm:cxn modelId="{C6CDB462-3370-4AAE-BB3E-34FF96EE19FB}" type="presParOf" srcId="{4CD5B9C7-3E36-4A44-B7C2-C7899FD3E027}" destId="{1A1B504B-674C-4055-8DA8-AF0DD29716D3}" srcOrd="0" destOrd="0" presId="urn:microsoft.com/office/officeart/2005/8/layout/hierarchy1"/>
    <dgm:cxn modelId="{04EBBE7B-D6B8-4582-A26A-97FDBD206A5A}" type="presParOf" srcId="{4CD5B9C7-3E36-4A44-B7C2-C7899FD3E027}" destId="{1BE43644-4B90-4BCD-9C92-EC1701EE1AC4}" srcOrd="1" destOrd="0" presId="urn:microsoft.com/office/officeart/2005/8/layout/hierarchy1"/>
    <dgm:cxn modelId="{8F6B00FE-9C4D-4DAC-A832-5DDDF3204BBB}" type="presParOf" srcId="{67612656-6402-4CA9-BDF4-A9ECC70DBEF0}" destId="{45A90A9A-68A9-4149-BE75-FD1729A8675B}" srcOrd="1" destOrd="0" presId="urn:microsoft.com/office/officeart/2005/8/layout/hierarchy1"/>
    <dgm:cxn modelId="{DF6B6AE2-D685-457C-BCBE-1887661EAA61}" type="presParOf" srcId="{7736F190-0B5C-497B-A46E-F8B7E137FF80}" destId="{26E61B3C-164C-45AA-A08E-A05B9B027C7C}" srcOrd="2" destOrd="0" presId="urn:microsoft.com/office/officeart/2005/8/layout/hierarchy1"/>
    <dgm:cxn modelId="{C663CC78-C16A-4C71-9315-44BA287E9F1C}" type="presParOf" srcId="{26E61B3C-164C-45AA-A08E-A05B9B027C7C}" destId="{6FB16582-5A70-4F72-923F-462FEB2BA89A}" srcOrd="0" destOrd="0" presId="urn:microsoft.com/office/officeart/2005/8/layout/hierarchy1"/>
    <dgm:cxn modelId="{2CCC6E16-A898-4BFE-8539-A1607A37E0A5}" type="presParOf" srcId="{6FB16582-5A70-4F72-923F-462FEB2BA89A}" destId="{98F537CD-C93F-441F-B60C-B8DABD570E63}" srcOrd="0" destOrd="0" presId="urn:microsoft.com/office/officeart/2005/8/layout/hierarchy1"/>
    <dgm:cxn modelId="{171081D2-29CF-439E-9BEB-04E9C7655239}" type="presParOf" srcId="{6FB16582-5A70-4F72-923F-462FEB2BA89A}" destId="{AAF8BA74-3305-446C-B6A6-1B725C7F143C}" srcOrd="1" destOrd="0" presId="urn:microsoft.com/office/officeart/2005/8/layout/hierarchy1"/>
    <dgm:cxn modelId="{623A98D5-6C7F-4F2B-9C9B-27C51A12ECD5}" type="presParOf" srcId="{26E61B3C-164C-45AA-A08E-A05B9B027C7C}" destId="{F5C3DA2C-C2AC-4E14-A615-D4BB7A72B10E}" srcOrd="1" destOrd="0" presId="urn:microsoft.com/office/officeart/2005/8/layout/hierarchy1"/>
    <dgm:cxn modelId="{275D6501-E8D7-4863-82FD-5CD3F7BF523A}" type="presParOf" srcId="{7736F190-0B5C-497B-A46E-F8B7E137FF80}" destId="{4A906401-8600-4AEE-924A-981E669050D0}" srcOrd="3" destOrd="0" presId="urn:microsoft.com/office/officeart/2005/8/layout/hierarchy1"/>
    <dgm:cxn modelId="{B2BA6FCD-B9C7-475C-84BD-5ACC9F1F9C39}" type="presParOf" srcId="{4A906401-8600-4AEE-924A-981E669050D0}" destId="{D28A9788-31AE-40D8-A899-3152F60AFB6E}" srcOrd="0" destOrd="0" presId="urn:microsoft.com/office/officeart/2005/8/layout/hierarchy1"/>
    <dgm:cxn modelId="{0AB43AD5-C0D3-4088-AE81-F98A089E3018}" type="presParOf" srcId="{D28A9788-31AE-40D8-A899-3152F60AFB6E}" destId="{9545778B-0279-4AF5-B7D9-2EBE682779D0}" srcOrd="0" destOrd="0" presId="urn:microsoft.com/office/officeart/2005/8/layout/hierarchy1"/>
    <dgm:cxn modelId="{8D539430-7899-416D-ABF3-656A19B25A9A}" type="presParOf" srcId="{D28A9788-31AE-40D8-A899-3152F60AFB6E}" destId="{39F648F2-2B93-4049-BA41-98AD2C23F67D}" srcOrd="1" destOrd="0" presId="urn:microsoft.com/office/officeart/2005/8/layout/hierarchy1"/>
    <dgm:cxn modelId="{5E336EF1-CD0A-43FC-A2ED-D66F68319F1B}" type="presParOf" srcId="{4A906401-8600-4AEE-924A-981E669050D0}" destId="{EAD1A482-5F37-4613-A020-BFBE3E460F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A362-C6F1-4D1E-BC4F-FF499E0611D0}">
      <dsp:nvSpPr>
        <dsp:cNvPr id="0" name=""/>
        <dsp:cNvSpPr/>
      </dsp:nvSpPr>
      <dsp:spPr>
        <a:xfrm>
          <a:off x="3357" y="97270"/>
          <a:ext cx="2397157" cy="1522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4E95A-751E-4286-9669-A6E9C45BEA86}">
      <dsp:nvSpPr>
        <dsp:cNvPr id="0" name=""/>
        <dsp:cNvSpPr/>
      </dsp:nvSpPr>
      <dsp:spPr>
        <a:xfrm>
          <a:off x="269708" y="350304"/>
          <a:ext cx="2397157" cy="1522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Mobile app is used for supervisors to update the status of their assigned tasks each day.</a:t>
          </a:r>
          <a:endParaRPr lang="en-US" sz="1900" kern="1200"/>
        </a:p>
      </dsp:txBody>
      <dsp:txXfrm>
        <a:off x="314292" y="394888"/>
        <a:ext cx="2307989" cy="1433026"/>
      </dsp:txXfrm>
    </dsp:sp>
    <dsp:sp modelId="{1A1B504B-674C-4055-8DA8-AF0DD29716D3}">
      <dsp:nvSpPr>
        <dsp:cNvPr id="0" name=""/>
        <dsp:cNvSpPr/>
      </dsp:nvSpPr>
      <dsp:spPr>
        <a:xfrm>
          <a:off x="2933216" y="97270"/>
          <a:ext cx="2397157" cy="1522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43644-4B90-4BCD-9C92-EC1701EE1AC4}">
      <dsp:nvSpPr>
        <dsp:cNvPr id="0" name=""/>
        <dsp:cNvSpPr/>
      </dsp:nvSpPr>
      <dsp:spPr>
        <a:xfrm>
          <a:off x="3199567" y="350304"/>
          <a:ext cx="2397157" cy="1522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Increased visibility of weekly work plan status for each work area.</a:t>
          </a:r>
          <a:endParaRPr lang="en-US" sz="1900" kern="1200"/>
        </a:p>
      </dsp:txBody>
      <dsp:txXfrm>
        <a:off x="3244151" y="394888"/>
        <a:ext cx="2307989" cy="1433026"/>
      </dsp:txXfrm>
    </dsp:sp>
    <dsp:sp modelId="{98F537CD-C93F-441F-B60C-B8DABD570E63}">
      <dsp:nvSpPr>
        <dsp:cNvPr id="0" name=""/>
        <dsp:cNvSpPr/>
      </dsp:nvSpPr>
      <dsp:spPr>
        <a:xfrm>
          <a:off x="5863075" y="97270"/>
          <a:ext cx="2397157" cy="1522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8BA74-3305-446C-B6A6-1B725C7F143C}">
      <dsp:nvSpPr>
        <dsp:cNvPr id="0" name=""/>
        <dsp:cNvSpPr/>
      </dsp:nvSpPr>
      <dsp:spPr>
        <a:xfrm>
          <a:off x="6129426" y="350304"/>
          <a:ext cx="2397157" cy="1522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Increased quality of communication with ‘Live’ weekly work plan status</a:t>
          </a:r>
          <a:endParaRPr lang="en-US" sz="1900" kern="1200"/>
        </a:p>
      </dsp:txBody>
      <dsp:txXfrm>
        <a:off x="6174010" y="394888"/>
        <a:ext cx="2307989" cy="1433026"/>
      </dsp:txXfrm>
    </dsp:sp>
    <dsp:sp modelId="{9545778B-0279-4AF5-B7D9-2EBE682779D0}">
      <dsp:nvSpPr>
        <dsp:cNvPr id="0" name=""/>
        <dsp:cNvSpPr/>
      </dsp:nvSpPr>
      <dsp:spPr>
        <a:xfrm>
          <a:off x="8792934" y="97270"/>
          <a:ext cx="2397157" cy="1522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648F2-2B93-4049-BA41-98AD2C23F67D}">
      <dsp:nvSpPr>
        <dsp:cNvPr id="0" name=""/>
        <dsp:cNvSpPr/>
      </dsp:nvSpPr>
      <dsp:spPr>
        <a:xfrm>
          <a:off x="9059285" y="350304"/>
          <a:ext cx="2397157" cy="1522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Plans are updated to current status before Dab’s briefing (Daily Activity Briefing)</a:t>
          </a:r>
          <a:endParaRPr lang="en-US" sz="1900" kern="1200"/>
        </a:p>
      </dsp:txBody>
      <dsp:txXfrm>
        <a:off x="9103869" y="394888"/>
        <a:ext cx="2307989" cy="14330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0FCF3-4400-4E96-A5F0-FD55A02ACAEA}"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40851-6D43-44B6-A045-79D1A566A584}" type="slidenum">
              <a:rPr lang="en-GB" smtClean="0"/>
              <a:t>‹#›</a:t>
            </a:fld>
            <a:endParaRPr lang="en-GB"/>
          </a:p>
        </p:txBody>
      </p:sp>
    </p:spTree>
    <p:extLst>
      <p:ext uri="{BB962C8B-B14F-4D97-AF65-F5344CB8AC3E}">
        <p14:creationId xmlns:p14="http://schemas.microsoft.com/office/powerpoint/2010/main" val="193793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LPS from partially implemented to a more complete system use 2017</a:t>
            </a:r>
          </a:p>
        </p:txBody>
      </p:sp>
      <p:sp>
        <p:nvSpPr>
          <p:cNvPr id="4" name="Slide Number Placeholder 3"/>
          <p:cNvSpPr>
            <a:spLocks noGrp="1"/>
          </p:cNvSpPr>
          <p:nvPr>
            <p:ph type="sldNum" sz="quarter" idx="5"/>
          </p:nvPr>
        </p:nvSpPr>
        <p:spPr/>
        <p:txBody>
          <a:bodyPr/>
          <a:lstStyle/>
          <a:p>
            <a:fld id="{66740851-6D43-44B6-A045-79D1A566A584}" type="slidenum">
              <a:rPr lang="en-GB" smtClean="0"/>
              <a:t>1</a:t>
            </a:fld>
            <a:endParaRPr lang="en-GB"/>
          </a:p>
        </p:txBody>
      </p:sp>
    </p:spTree>
    <p:extLst>
      <p:ext uri="{BB962C8B-B14F-4D97-AF65-F5344CB8AC3E}">
        <p14:creationId xmlns:p14="http://schemas.microsoft.com/office/powerpoint/2010/main" val="411076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were able to improve control of our production. We reacted from good control (industry norm) the excellent control of our production.</a:t>
            </a:r>
          </a:p>
          <a:p>
            <a:r>
              <a:rPr lang="en-GB" dirty="0"/>
              <a:t>How do we maintain and expect this level of control as standard and not as an intervention process.</a:t>
            </a:r>
          </a:p>
        </p:txBody>
      </p:sp>
      <p:sp>
        <p:nvSpPr>
          <p:cNvPr id="4" name="Slide Number Placeholder 3"/>
          <p:cNvSpPr>
            <a:spLocks noGrp="1"/>
          </p:cNvSpPr>
          <p:nvPr>
            <p:ph type="sldNum" sz="quarter" idx="5"/>
          </p:nvPr>
        </p:nvSpPr>
        <p:spPr/>
        <p:txBody>
          <a:bodyPr/>
          <a:lstStyle/>
          <a:p>
            <a:fld id="{66740851-6D43-44B6-A045-79D1A566A584}" type="slidenum">
              <a:rPr lang="en-GB" smtClean="0"/>
              <a:t>12</a:t>
            </a:fld>
            <a:endParaRPr lang="en-GB"/>
          </a:p>
        </p:txBody>
      </p:sp>
    </p:spTree>
    <p:extLst>
      <p:ext uri="{BB962C8B-B14F-4D97-AF65-F5344CB8AC3E}">
        <p14:creationId xmlns:p14="http://schemas.microsoft.com/office/powerpoint/2010/main" val="330391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ensured that project production information and planning information was standard.</a:t>
            </a:r>
          </a:p>
          <a:p>
            <a:r>
              <a:rPr lang="en-GB" dirty="0"/>
              <a:t>We identified opportunities for improvement and tools to support improvements</a:t>
            </a:r>
          </a:p>
          <a:p>
            <a:r>
              <a:rPr lang="en-GB" dirty="0"/>
              <a:t>We identified that a single source of truth would increase transparency and improve engagement in the LPS campus wide.</a:t>
            </a:r>
          </a:p>
        </p:txBody>
      </p:sp>
      <p:sp>
        <p:nvSpPr>
          <p:cNvPr id="4" name="Slide Number Placeholder 3"/>
          <p:cNvSpPr>
            <a:spLocks noGrp="1"/>
          </p:cNvSpPr>
          <p:nvPr>
            <p:ph type="sldNum" sz="quarter" idx="5"/>
          </p:nvPr>
        </p:nvSpPr>
        <p:spPr/>
        <p:txBody>
          <a:bodyPr/>
          <a:lstStyle/>
          <a:p>
            <a:fld id="{66740851-6D43-44B6-A045-79D1A566A584}" type="slidenum">
              <a:rPr lang="en-GB" smtClean="0"/>
              <a:t>13</a:t>
            </a:fld>
            <a:endParaRPr lang="en-GB"/>
          </a:p>
        </p:txBody>
      </p:sp>
    </p:spTree>
    <p:extLst>
      <p:ext uri="{BB962C8B-B14F-4D97-AF65-F5344CB8AC3E}">
        <p14:creationId xmlns:p14="http://schemas.microsoft.com/office/powerpoint/2010/main" val="75383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Increased information with tasks. Quantity of work expected and resource allocation planned in look ahead planning and managed in the field at daily whiteboard meetings</a:t>
            </a:r>
          </a:p>
        </p:txBody>
      </p:sp>
      <p:sp>
        <p:nvSpPr>
          <p:cNvPr id="4" name="Slide Number Placeholder 3"/>
          <p:cNvSpPr>
            <a:spLocks noGrp="1"/>
          </p:cNvSpPr>
          <p:nvPr>
            <p:ph type="sldNum" sz="quarter" idx="5"/>
          </p:nvPr>
        </p:nvSpPr>
        <p:spPr/>
        <p:txBody>
          <a:bodyPr/>
          <a:lstStyle/>
          <a:p>
            <a:fld id="{66740851-6D43-44B6-A045-79D1A566A584}" type="slidenum">
              <a:rPr lang="en-GB" smtClean="0"/>
              <a:t>14</a:t>
            </a:fld>
            <a:endParaRPr lang="en-GB"/>
          </a:p>
        </p:txBody>
      </p:sp>
    </p:spTree>
    <p:extLst>
      <p:ext uri="{BB962C8B-B14F-4D97-AF65-F5344CB8AC3E}">
        <p14:creationId xmlns:p14="http://schemas.microsoft.com/office/powerpoint/2010/main" val="274591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Reporting was based on field updates. This improved the collaboration between stakeholders and allowed us to integrate project teams.</a:t>
            </a:r>
          </a:p>
        </p:txBody>
      </p:sp>
      <p:sp>
        <p:nvSpPr>
          <p:cNvPr id="4" name="Slide Number Placeholder 3"/>
          <p:cNvSpPr>
            <a:spLocks noGrp="1"/>
          </p:cNvSpPr>
          <p:nvPr>
            <p:ph type="sldNum" sz="quarter" idx="5"/>
          </p:nvPr>
        </p:nvSpPr>
        <p:spPr/>
        <p:txBody>
          <a:bodyPr/>
          <a:lstStyle/>
          <a:p>
            <a:fld id="{66740851-6D43-44B6-A045-79D1A566A584}" type="slidenum">
              <a:rPr lang="en-GB" smtClean="0"/>
              <a:t>16</a:t>
            </a:fld>
            <a:endParaRPr lang="en-GB"/>
          </a:p>
        </p:txBody>
      </p:sp>
    </p:spTree>
    <p:extLst>
      <p:ext uri="{BB962C8B-B14F-4D97-AF65-F5344CB8AC3E}">
        <p14:creationId xmlns:p14="http://schemas.microsoft.com/office/powerpoint/2010/main" val="337012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Digital dashboarding provided near real time information to collaborate in a ‘Big room scenario’ where project stakeholders could collaborate.</a:t>
            </a:r>
          </a:p>
          <a:p>
            <a:r>
              <a:rPr lang="en-GB" dirty="0"/>
              <a:t>The continuous improvement cycles and access to the LPS data from the field increased the trust between project </a:t>
            </a:r>
            <a:r>
              <a:rPr lang="en-GB" dirty="0" err="1"/>
              <a:t>stakehoders</a:t>
            </a:r>
            <a:r>
              <a:rPr lang="en-GB" dirty="0"/>
              <a:t> that in turn improved collaboration.</a:t>
            </a:r>
          </a:p>
        </p:txBody>
      </p:sp>
      <p:sp>
        <p:nvSpPr>
          <p:cNvPr id="4" name="Slide Number Placeholder 3"/>
          <p:cNvSpPr>
            <a:spLocks noGrp="1"/>
          </p:cNvSpPr>
          <p:nvPr>
            <p:ph type="sldNum" sz="quarter" idx="5"/>
          </p:nvPr>
        </p:nvSpPr>
        <p:spPr/>
        <p:txBody>
          <a:bodyPr/>
          <a:lstStyle/>
          <a:p>
            <a:fld id="{66740851-6D43-44B6-A045-79D1A566A584}" type="slidenum">
              <a:rPr lang="en-GB" smtClean="0"/>
              <a:t>17</a:t>
            </a:fld>
            <a:endParaRPr lang="en-GB"/>
          </a:p>
        </p:txBody>
      </p:sp>
    </p:spTree>
    <p:extLst>
      <p:ext uri="{BB962C8B-B14F-4D97-AF65-F5344CB8AC3E}">
        <p14:creationId xmlns:p14="http://schemas.microsoft.com/office/powerpoint/2010/main" val="3521358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focus of improvements was to improve collaboration between project stakeholders. The process allowed trades to effectively communicate with each other. It gave them greater control and ownership of the system. This improved how people on the project interacted with each and with a greater understanding there was an increase in respect between people and disciplines that improved as the project continued.  This improvement was focused on the users which helped improve and sustain the LPS process.</a:t>
            </a:r>
          </a:p>
        </p:txBody>
      </p:sp>
      <p:sp>
        <p:nvSpPr>
          <p:cNvPr id="4" name="Slide Number Placeholder 3"/>
          <p:cNvSpPr>
            <a:spLocks noGrp="1"/>
          </p:cNvSpPr>
          <p:nvPr>
            <p:ph type="sldNum" sz="quarter" idx="5"/>
          </p:nvPr>
        </p:nvSpPr>
        <p:spPr/>
        <p:txBody>
          <a:bodyPr/>
          <a:lstStyle/>
          <a:p>
            <a:fld id="{66740851-6D43-44B6-A045-79D1A566A584}" type="slidenum">
              <a:rPr lang="en-GB" smtClean="0"/>
              <a:t>21</a:t>
            </a:fld>
            <a:endParaRPr lang="en-GB"/>
          </a:p>
        </p:txBody>
      </p:sp>
    </p:spTree>
    <p:extLst>
      <p:ext uri="{BB962C8B-B14F-4D97-AF65-F5344CB8AC3E}">
        <p14:creationId xmlns:p14="http://schemas.microsoft.com/office/powerpoint/2010/main" val="327337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Tradition project productivity.</a:t>
            </a:r>
          </a:p>
          <a:p>
            <a:r>
              <a:rPr lang="en-GB" dirty="0"/>
              <a:t>Traditional top down ‘Critical path method’ is very reactive and can fragment teams. Traditional package contracting ‘fixed price, lump sum’ loads risks to the trade partners which again do not promote collaboration.</a:t>
            </a:r>
          </a:p>
          <a:p>
            <a:r>
              <a:rPr lang="en-GB" dirty="0"/>
              <a:t>This results in fragmented teams working inefficiently with each other.</a:t>
            </a:r>
          </a:p>
          <a:p>
            <a:r>
              <a:rPr lang="en-GB" dirty="0"/>
              <a:t>The LPS was adopted to break down </a:t>
            </a:r>
            <a:r>
              <a:rPr lang="en-GB" dirty="0" err="1"/>
              <a:t>silios</a:t>
            </a:r>
            <a:r>
              <a:rPr lang="en-GB" dirty="0"/>
              <a:t> and increase cooperation between project stakeholders.</a:t>
            </a:r>
          </a:p>
        </p:txBody>
      </p:sp>
      <p:sp>
        <p:nvSpPr>
          <p:cNvPr id="4" name="Slide Number Placeholder 3"/>
          <p:cNvSpPr>
            <a:spLocks noGrp="1"/>
          </p:cNvSpPr>
          <p:nvPr>
            <p:ph type="sldNum" sz="quarter" idx="5"/>
          </p:nvPr>
        </p:nvSpPr>
        <p:spPr/>
        <p:txBody>
          <a:bodyPr/>
          <a:lstStyle/>
          <a:p>
            <a:fld id="{66740851-6D43-44B6-A045-79D1A566A584}" type="slidenum">
              <a:rPr lang="en-GB" smtClean="0"/>
              <a:t>2</a:t>
            </a:fld>
            <a:endParaRPr lang="en-GB"/>
          </a:p>
        </p:txBody>
      </p:sp>
    </p:spTree>
    <p:extLst>
      <p:ext uri="{BB962C8B-B14F-4D97-AF65-F5344CB8AC3E}">
        <p14:creationId xmlns:p14="http://schemas.microsoft.com/office/powerpoint/2010/main" val="201714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CE1A3D5-F16F-D030-23BB-4B2659F43415}"/>
              </a:ext>
            </a:extLst>
          </p:cNvPr>
          <p:cNvSpPr>
            <a:spLocks noGrp="1"/>
          </p:cNvSpPr>
          <p:nvPr>
            <p:ph type="body" idx="1"/>
          </p:nvPr>
        </p:nvSpPr>
        <p:spPr/>
        <p:txBody>
          <a:bodyPr/>
          <a:lstStyle/>
          <a:p>
            <a:r>
              <a:rPr lang="en-GB" dirty="0"/>
              <a:t>Value and wastes are project specific and are based on customer’s expectation. Anything that adds a cost with no value is a project waste.</a:t>
            </a:r>
          </a:p>
          <a:p>
            <a:r>
              <a:rPr lang="en-GB" dirty="0"/>
              <a:t>Customer and trade alignment is required to reduce wastes.</a:t>
            </a:r>
          </a:p>
          <a:p>
            <a:r>
              <a:rPr lang="en-GB" dirty="0"/>
              <a:t>Lean Construction is focused on the systematic identification and removal of wastes using continuous improvement and collaboration to achieve this.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it…..</a:t>
            </a:r>
          </a:p>
          <a:p>
            <a:r>
              <a:rPr lang="en-GB" dirty="0"/>
              <a:t>Uses available information to allow parties to collaborate….</a:t>
            </a:r>
          </a:p>
          <a:p>
            <a:r>
              <a:rPr lang="en-GB" dirty="0"/>
              <a:t>Measures planned accuracy to provide continuous improvement…</a:t>
            </a:r>
          </a:p>
          <a:p>
            <a:r>
              <a:rPr lang="en-GB" dirty="0"/>
              <a:t>We measure to understand production, we understand then can manage production, if we can manage then we can control production.</a:t>
            </a:r>
          </a:p>
          <a:p>
            <a:r>
              <a:rPr lang="en-GB" dirty="0" err="1"/>
              <a:t>Ie</a:t>
            </a:r>
            <a:r>
              <a:rPr lang="en-GB" dirty="0"/>
              <a:t> Production Control System</a:t>
            </a:r>
          </a:p>
        </p:txBody>
      </p:sp>
      <p:sp>
        <p:nvSpPr>
          <p:cNvPr id="4" name="Slide Number Placeholder 3"/>
          <p:cNvSpPr>
            <a:spLocks noGrp="1"/>
          </p:cNvSpPr>
          <p:nvPr>
            <p:ph type="sldNum" sz="quarter" idx="5"/>
          </p:nvPr>
        </p:nvSpPr>
        <p:spPr/>
        <p:txBody>
          <a:bodyPr/>
          <a:lstStyle/>
          <a:p>
            <a:fld id="{66740851-6D43-44B6-A045-79D1A566A584}" type="slidenum">
              <a:rPr lang="en-GB" smtClean="0"/>
              <a:t>4</a:t>
            </a:fld>
            <a:endParaRPr lang="en-GB"/>
          </a:p>
        </p:txBody>
      </p:sp>
    </p:spTree>
    <p:extLst>
      <p:ext uri="{BB962C8B-B14F-4D97-AF65-F5344CB8AC3E}">
        <p14:creationId xmlns:p14="http://schemas.microsoft.com/office/powerpoint/2010/main" val="350016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project is unique. An Integrated Project Delivery Model can promote team integration.</a:t>
            </a:r>
          </a:p>
          <a:p>
            <a:r>
              <a:rPr lang="en-GB" dirty="0"/>
              <a:t>Each project requires team alignment from Design team , Construction team and </a:t>
            </a:r>
            <a:r>
              <a:rPr lang="en-GB" dirty="0" err="1"/>
              <a:t>Qa</a:t>
            </a:r>
            <a:r>
              <a:rPr lang="en-GB" dirty="0"/>
              <a:t>/Qc/</a:t>
            </a:r>
            <a:r>
              <a:rPr lang="en-GB" dirty="0" err="1"/>
              <a:t>Cx</a:t>
            </a:r>
            <a:r>
              <a:rPr lang="en-GB" dirty="0"/>
              <a:t> team to deliver the most value to the customer.</a:t>
            </a:r>
          </a:p>
          <a:p>
            <a:r>
              <a:rPr lang="en-GB" dirty="0"/>
              <a:t>Effective communication supports the collaborative process.</a:t>
            </a:r>
          </a:p>
          <a:p>
            <a:r>
              <a:rPr lang="en-GB" dirty="0"/>
              <a:t>Transparency and accountability keeps teams aligned and promotes continuous improvements</a:t>
            </a:r>
          </a:p>
        </p:txBody>
      </p:sp>
      <p:sp>
        <p:nvSpPr>
          <p:cNvPr id="4" name="Slide Number Placeholder 3"/>
          <p:cNvSpPr>
            <a:spLocks noGrp="1"/>
          </p:cNvSpPr>
          <p:nvPr>
            <p:ph type="sldNum" sz="quarter" idx="5"/>
          </p:nvPr>
        </p:nvSpPr>
        <p:spPr/>
        <p:txBody>
          <a:bodyPr/>
          <a:lstStyle/>
          <a:p>
            <a:fld id="{66740851-6D43-44B6-A045-79D1A566A584}" type="slidenum">
              <a:rPr lang="en-GB" smtClean="0"/>
              <a:t>5</a:t>
            </a:fld>
            <a:endParaRPr lang="en-GB"/>
          </a:p>
        </p:txBody>
      </p:sp>
    </p:spTree>
    <p:extLst>
      <p:ext uri="{BB962C8B-B14F-4D97-AF65-F5344CB8AC3E}">
        <p14:creationId xmlns:p14="http://schemas.microsoft.com/office/powerpoint/2010/main" val="357525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Continuous mapping and integration is needed to build up more detailed short term look ahead plan.</a:t>
            </a:r>
          </a:p>
        </p:txBody>
      </p:sp>
      <p:sp>
        <p:nvSpPr>
          <p:cNvPr id="4" name="Slide Number Placeholder 3"/>
          <p:cNvSpPr>
            <a:spLocks noGrp="1"/>
          </p:cNvSpPr>
          <p:nvPr>
            <p:ph type="sldNum" sz="quarter" idx="5"/>
          </p:nvPr>
        </p:nvSpPr>
        <p:spPr/>
        <p:txBody>
          <a:bodyPr/>
          <a:lstStyle/>
          <a:p>
            <a:fld id="{66740851-6D43-44B6-A045-79D1A566A584}" type="slidenum">
              <a:rPr lang="en-GB" smtClean="0"/>
              <a:t>6</a:t>
            </a:fld>
            <a:endParaRPr lang="en-GB"/>
          </a:p>
        </p:txBody>
      </p:sp>
    </p:spTree>
    <p:extLst>
      <p:ext uri="{BB962C8B-B14F-4D97-AF65-F5344CB8AC3E}">
        <p14:creationId xmlns:p14="http://schemas.microsoft.com/office/powerpoint/2010/main" val="356291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Highlighting failure reasons provided valuable field information to support project management teams.</a:t>
            </a:r>
          </a:p>
          <a:p>
            <a:r>
              <a:rPr lang="en-GB" dirty="0"/>
              <a:t>PDCA cycle is followed to actively reduce/remove blockers to increase task success rate</a:t>
            </a:r>
          </a:p>
        </p:txBody>
      </p:sp>
      <p:sp>
        <p:nvSpPr>
          <p:cNvPr id="4" name="Slide Number Placeholder 3"/>
          <p:cNvSpPr>
            <a:spLocks noGrp="1"/>
          </p:cNvSpPr>
          <p:nvPr>
            <p:ph type="sldNum" sz="quarter" idx="5"/>
          </p:nvPr>
        </p:nvSpPr>
        <p:spPr/>
        <p:txBody>
          <a:bodyPr/>
          <a:lstStyle/>
          <a:p>
            <a:fld id="{66740851-6D43-44B6-A045-79D1A566A584}" type="slidenum">
              <a:rPr lang="en-GB" smtClean="0"/>
              <a:t>9</a:t>
            </a:fld>
            <a:endParaRPr lang="en-GB"/>
          </a:p>
        </p:txBody>
      </p:sp>
    </p:spTree>
    <p:extLst>
      <p:ext uri="{BB962C8B-B14F-4D97-AF65-F5344CB8AC3E}">
        <p14:creationId xmlns:p14="http://schemas.microsoft.com/office/powerpoint/2010/main" val="252617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Engaugement</a:t>
            </a:r>
            <a:r>
              <a:rPr lang="en-GB" dirty="0"/>
              <a:t> increased with the use and active management of constraints. Use of the LPS increased as trade contractors felt the benefits.</a:t>
            </a:r>
          </a:p>
        </p:txBody>
      </p:sp>
      <p:sp>
        <p:nvSpPr>
          <p:cNvPr id="4" name="Slide Number Placeholder 3"/>
          <p:cNvSpPr>
            <a:spLocks noGrp="1"/>
          </p:cNvSpPr>
          <p:nvPr>
            <p:ph type="sldNum" sz="quarter" idx="5"/>
          </p:nvPr>
        </p:nvSpPr>
        <p:spPr/>
        <p:txBody>
          <a:bodyPr/>
          <a:lstStyle/>
          <a:p>
            <a:fld id="{66740851-6D43-44B6-A045-79D1A566A584}" type="slidenum">
              <a:rPr lang="en-GB" smtClean="0"/>
              <a:t>10</a:t>
            </a:fld>
            <a:endParaRPr lang="en-GB"/>
          </a:p>
        </p:txBody>
      </p:sp>
    </p:spTree>
    <p:extLst>
      <p:ext uri="{BB962C8B-B14F-4D97-AF65-F5344CB8AC3E}">
        <p14:creationId xmlns:p14="http://schemas.microsoft.com/office/powerpoint/2010/main" val="93194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Increase in the detail of tasks improved collaboration &amp; increased productivity</a:t>
            </a:r>
          </a:p>
          <a:p>
            <a:r>
              <a:rPr lang="en-GB" dirty="0"/>
              <a:t>Volume of tasks increased along with the execution of tasks</a:t>
            </a:r>
          </a:p>
        </p:txBody>
      </p:sp>
      <p:sp>
        <p:nvSpPr>
          <p:cNvPr id="4" name="Slide Number Placeholder 3"/>
          <p:cNvSpPr>
            <a:spLocks noGrp="1"/>
          </p:cNvSpPr>
          <p:nvPr>
            <p:ph type="sldNum" sz="quarter" idx="5"/>
          </p:nvPr>
        </p:nvSpPr>
        <p:spPr/>
        <p:txBody>
          <a:bodyPr/>
          <a:lstStyle/>
          <a:p>
            <a:fld id="{66740851-6D43-44B6-A045-79D1A566A584}" type="slidenum">
              <a:rPr lang="en-GB" smtClean="0"/>
              <a:t>11</a:t>
            </a:fld>
            <a:endParaRPr lang="en-GB"/>
          </a:p>
        </p:txBody>
      </p:sp>
    </p:spTree>
    <p:extLst>
      <p:ext uri="{BB962C8B-B14F-4D97-AF65-F5344CB8AC3E}">
        <p14:creationId xmlns:p14="http://schemas.microsoft.com/office/powerpoint/2010/main" val="101838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2195-F128-6849-85CA-B986274F8D88}"/>
              </a:ext>
            </a:extLst>
          </p:cNvPr>
          <p:cNvSpPr>
            <a:spLocks noGrp="1"/>
          </p:cNvSpPr>
          <p:nvPr>
            <p:ph type="ctrTitle" hasCustomPrompt="1"/>
          </p:nvPr>
        </p:nvSpPr>
        <p:spPr>
          <a:xfrm>
            <a:off x="3683001" y="1541463"/>
            <a:ext cx="8597900" cy="2387600"/>
          </a:xfrm>
        </p:spPr>
        <p:txBody>
          <a:bodyPr anchor="b">
            <a:normAutofit/>
          </a:bodyPr>
          <a:lstStyle>
            <a:lvl1pPr algn="ctr">
              <a:defRPr sz="4100" baseline="0">
                <a:solidFill>
                  <a:srgbClr val="555658"/>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888422A-FAAC-114D-9EC0-0E0DD0F089EC}"/>
              </a:ext>
            </a:extLst>
          </p:cNvPr>
          <p:cNvSpPr>
            <a:spLocks noGrp="1"/>
          </p:cNvSpPr>
          <p:nvPr>
            <p:ph type="subTitle" idx="1"/>
          </p:nvPr>
        </p:nvSpPr>
        <p:spPr>
          <a:xfrm>
            <a:off x="3762375" y="4404520"/>
            <a:ext cx="6867525" cy="937417"/>
          </a:xfrm>
        </p:spPr>
        <p:txBody>
          <a:bodyPr>
            <a:normAutofit/>
          </a:bodyPr>
          <a:lstStyle>
            <a:lvl1pPr marL="0" indent="0" algn="ctr">
              <a:buNone/>
              <a:defRPr sz="2000">
                <a:solidFill>
                  <a:srgbClr val="C3C0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07CE547E-36BD-914C-951E-25EA9F3A52EB}"/>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10" name="Slide Number Placeholder 5">
            <a:extLst>
              <a:ext uri="{FF2B5EF4-FFF2-40B4-BE49-F238E27FC236}">
                <a16:creationId xmlns:a16="http://schemas.microsoft.com/office/drawing/2014/main" id="{DD5424AD-235F-5E4B-9359-D21A84144C9A}"/>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
        <p:nvSpPr>
          <p:cNvPr id="5" name="Rectangle 4">
            <a:extLst>
              <a:ext uri="{FF2B5EF4-FFF2-40B4-BE49-F238E27FC236}">
                <a16:creationId xmlns:a16="http://schemas.microsoft.com/office/drawing/2014/main" id="{11532872-B6A2-3449-B6A7-D177A4D9C0CE}"/>
              </a:ext>
            </a:extLst>
          </p:cNvPr>
          <p:cNvSpPr/>
          <p:nvPr userDrawn="1"/>
        </p:nvSpPr>
        <p:spPr>
          <a:xfrm>
            <a:off x="8046720" y="6356350"/>
            <a:ext cx="414528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14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045B-4761-5C4B-83E2-E5BBC7AB4E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6BC638-C272-2349-8193-283E9EC45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C78922-8477-9542-BBF0-1B1CA6ACA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1E0461-F92A-3B4E-A696-CA25DC49272E}"/>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6" name="Footer Placeholder 5">
            <a:extLst>
              <a:ext uri="{FF2B5EF4-FFF2-40B4-BE49-F238E27FC236}">
                <a16:creationId xmlns:a16="http://schemas.microsoft.com/office/drawing/2014/main" id="{6AAEA14D-929C-A14E-B71F-4F45991CA0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117078-C543-224D-937A-18F6FF1F3EF2}"/>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5084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488A-D2C2-7341-A556-44252611CCE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067D6-12DF-C547-8193-F88C0544D4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4D63A9-F09A-A243-A3A6-DF92D8E45DC4}"/>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5" name="Footer Placeholder 4">
            <a:extLst>
              <a:ext uri="{FF2B5EF4-FFF2-40B4-BE49-F238E27FC236}">
                <a16:creationId xmlns:a16="http://schemas.microsoft.com/office/drawing/2014/main" id="{C25944ED-F34A-9541-8A7D-6B47E91178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4078CB-9EB0-5444-89C5-298B7CE7FB5C}"/>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17882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25A86F-4E3D-154E-8702-034BADF95CF2}"/>
              </a:ext>
            </a:extLst>
          </p:cNvPr>
          <p:cNvSpPr>
            <a:spLocks noGrp="1"/>
          </p:cNvSpPr>
          <p:nvPr>
            <p:ph type="title" orient="vert"/>
          </p:nvPr>
        </p:nvSpPr>
        <p:spPr>
          <a:xfrm>
            <a:off x="8724900" y="966651"/>
            <a:ext cx="2628900" cy="5210312"/>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A5E667BD-66A8-1140-B0D2-DB28D266237F}"/>
              </a:ext>
            </a:extLst>
          </p:cNvPr>
          <p:cNvSpPr>
            <a:spLocks noGrp="1"/>
          </p:cNvSpPr>
          <p:nvPr>
            <p:ph type="body" orient="vert" idx="1"/>
          </p:nvPr>
        </p:nvSpPr>
        <p:spPr>
          <a:xfrm>
            <a:off x="838200" y="966649"/>
            <a:ext cx="7734300" cy="5210313"/>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D1F3D42-1941-4644-A928-13230B1B81A0}"/>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5" name="Footer Placeholder 4">
            <a:extLst>
              <a:ext uri="{FF2B5EF4-FFF2-40B4-BE49-F238E27FC236}">
                <a16:creationId xmlns:a16="http://schemas.microsoft.com/office/drawing/2014/main" id="{9314D84F-44DB-4A46-84A3-036632FD90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E07E11-A23A-5640-825F-902803C09E78}"/>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1181309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pa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734465" y="6576600"/>
            <a:ext cx="3119968" cy="260648"/>
          </a:xfrm>
          <a:prstGeom prst="rect">
            <a:avLst/>
          </a:prstGeom>
        </p:spPr>
        <p:txBody>
          <a:bodyPr vert="horz" lIns="91440" tIns="45720" rIns="0" bIns="45720" rtlCol="0" anchor="ctr"/>
          <a:lstStyle>
            <a:lvl1pPr algn="r">
              <a:defRPr sz="1200">
                <a:solidFill>
                  <a:schemeClr val="tx1">
                    <a:lumMod val="65000"/>
                    <a:lumOff val="35000"/>
                  </a:schemeClr>
                </a:solidFill>
                <a:latin typeface="Arial" pitchFamily="34" charset="0"/>
                <a:cs typeface="Arial" pitchFamily="34" charset="0"/>
              </a:defRPr>
            </a:lvl1pPr>
          </a:lstStyle>
          <a:p>
            <a:fld id="{01C55ABB-8CD5-49AB-9246-32EDBD798E71}" type="slidenum">
              <a:rPr lang="en-GB" smtClean="0"/>
              <a:pPr/>
              <a:t>‹#›</a:t>
            </a:fld>
            <a:endParaRPr lang="en-GB"/>
          </a:p>
        </p:txBody>
      </p:sp>
      <p:sp>
        <p:nvSpPr>
          <p:cNvPr id="7" name="Text Placeholder 7">
            <a:extLst>
              <a:ext uri="{FF2B5EF4-FFF2-40B4-BE49-F238E27FC236}">
                <a16:creationId xmlns:a16="http://schemas.microsoft.com/office/drawing/2014/main" id="{03F9ECE5-A3A9-4FAD-9255-FED5A28A0CAF}"/>
              </a:ext>
            </a:extLst>
          </p:cNvPr>
          <p:cNvSpPr>
            <a:spLocks noGrp="1"/>
          </p:cNvSpPr>
          <p:nvPr>
            <p:ph type="body" sz="quarter" idx="11" hasCustomPrompt="1"/>
          </p:nvPr>
        </p:nvSpPr>
        <p:spPr>
          <a:xfrm>
            <a:off x="334433" y="164638"/>
            <a:ext cx="5569547" cy="670983"/>
          </a:xfrm>
          <a:prstGeom prst="rect">
            <a:avLst/>
          </a:prstGeom>
        </p:spPr>
        <p:txBody>
          <a:bodyPr/>
          <a:lstStyle>
            <a:lvl1pPr>
              <a:defRPr sz="2533" b="0" cap="all" spc="800" baseline="0">
                <a:solidFill>
                  <a:schemeClr val="accent1"/>
                </a:solidFill>
                <a:latin typeface="+mj-lt"/>
              </a:defRPr>
            </a:lvl1pPr>
          </a:lstStyle>
          <a:p>
            <a:pPr lvl="0"/>
            <a:r>
              <a:rPr lang="en-US" dirty="0"/>
              <a:t>CLICK TO EDIT </a:t>
            </a:r>
          </a:p>
          <a:p>
            <a:pPr lvl="0"/>
            <a:r>
              <a:rPr lang="en-US" dirty="0"/>
              <a:t>TITLE OF PAGE </a:t>
            </a:r>
            <a:endParaRPr lang="en-GB" dirty="0"/>
          </a:p>
        </p:txBody>
      </p:sp>
      <p:sp>
        <p:nvSpPr>
          <p:cNvPr id="8" name="Content Placeholder 3">
            <a:extLst>
              <a:ext uri="{FF2B5EF4-FFF2-40B4-BE49-F238E27FC236}">
                <a16:creationId xmlns:a16="http://schemas.microsoft.com/office/drawing/2014/main" id="{40B1FF87-8E2D-4003-A481-8C3CD70D9E38}"/>
              </a:ext>
            </a:extLst>
          </p:cNvPr>
          <p:cNvSpPr>
            <a:spLocks noGrp="1"/>
          </p:cNvSpPr>
          <p:nvPr>
            <p:ph sz="quarter" idx="10"/>
          </p:nvPr>
        </p:nvSpPr>
        <p:spPr>
          <a:xfrm>
            <a:off x="334433" y="1411818"/>
            <a:ext cx="11520000" cy="50905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9971636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ouble column layout">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4465" y="6576600"/>
            <a:ext cx="3119968" cy="260648"/>
          </a:xfrm>
          <a:prstGeom prst="rect">
            <a:avLst/>
          </a:prstGeom>
        </p:spPr>
        <p:txBody>
          <a:bodyPr vert="horz" lIns="91440" tIns="45720" rIns="0" bIns="45720" rtlCol="0" anchor="ctr"/>
          <a:lstStyle>
            <a:lvl1pPr algn="r">
              <a:defRPr sz="1200">
                <a:solidFill>
                  <a:schemeClr val="tx1">
                    <a:lumMod val="65000"/>
                    <a:lumOff val="35000"/>
                  </a:schemeClr>
                </a:solidFill>
                <a:latin typeface="Arial" pitchFamily="34" charset="0"/>
                <a:cs typeface="Arial" pitchFamily="34" charset="0"/>
              </a:defRPr>
            </a:lvl1pPr>
          </a:lstStyle>
          <a:p>
            <a:fld id="{01C55ABB-8CD5-49AB-9246-32EDBD798E71}" type="slidenum">
              <a:rPr lang="en-GB" smtClean="0"/>
              <a:pPr/>
              <a:t>‹#›</a:t>
            </a:fld>
            <a:endParaRPr lang="en-GB"/>
          </a:p>
        </p:txBody>
      </p:sp>
      <p:sp>
        <p:nvSpPr>
          <p:cNvPr id="11" name="Content Placeholder 3">
            <a:extLst>
              <a:ext uri="{FF2B5EF4-FFF2-40B4-BE49-F238E27FC236}">
                <a16:creationId xmlns:a16="http://schemas.microsoft.com/office/drawing/2014/main" id="{FF14E8B9-15DA-4985-A01A-932847E9F963}"/>
              </a:ext>
            </a:extLst>
          </p:cNvPr>
          <p:cNvSpPr>
            <a:spLocks noGrp="1"/>
          </p:cNvSpPr>
          <p:nvPr>
            <p:ph sz="quarter" idx="10"/>
          </p:nvPr>
        </p:nvSpPr>
        <p:spPr>
          <a:xfrm>
            <a:off x="334433" y="1411818"/>
            <a:ext cx="5472000" cy="50905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a:extLst>
              <a:ext uri="{FF2B5EF4-FFF2-40B4-BE49-F238E27FC236}">
                <a16:creationId xmlns:a16="http://schemas.microsoft.com/office/drawing/2014/main" id="{DA7A9066-B675-4077-9BB0-251A1B711BAC}"/>
              </a:ext>
            </a:extLst>
          </p:cNvPr>
          <p:cNvSpPr>
            <a:spLocks noGrp="1"/>
          </p:cNvSpPr>
          <p:nvPr>
            <p:ph sz="quarter" idx="11"/>
          </p:nvPr>
        </p:nvSpPr>
        <p:spPr>
          <a:xfrm>
            <a:off x="6390443" y="1411818"/>
            <a:ext cx="5472000" cy="50905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AE724D7B-717F-42A6-AD13-8CE6A0FD8C83}"/>
              </a:ext>
            </a:extLst>
          </p:cNvPr>
          <p:cNvSpPr>
            <a:spLocks noGrp="1"/>
          </p:cNvSpPr>
          <p:nvPr>
            <p:ph type="body" sz="quarter" idx="12" hasCustomPrompt="1"/>
          </p:nvPr>
        </p:nvSpPr>
        <p:spPr>
          <a:xfrm>
            <a:off x="334433" y="164638"/>
            <a:ext cx="5569547" cy="670983"/>
          </a:xfrm>
          <a:prstGeom prst="rect">
            <a:avLst/>
          </a:prstGeom>
        </p:spPr>
        <p:txBody>
          <a:bodyPr/>
          <a:lstStyle>
            <a:lvl1pPr>
              <a:defRPr sz="2533" b="0" cap="all" spc="800" baseline="0">
                <a:solidFill>
                  <a:schemeClr val="accent1"/>
                </a:solidFill>
                <a:latin typeface="+mj-lt"/>
              </a:defRPr>
            </a:lvl1pPr>
          </a:lstStyle>
          <a:p>
            <a:pPr lvl="0"/>
            <a:r>
              <a:rPr lang="en-US" dirty="0"/>
              <a:t>CLICK TO EDIT </a:t>
            </a:r>
          </a:p>
          <a:p>
            <a:pPr lvl="0"/>
            <a:r>
              <a:rPr lang="en-US" dirty="0"/>
              <a:t>TITLE OF PAGE </a:t>
            </a:r>
            <a:endParaRPr lang="en-GB" dirty="0"/>
          </a:p>
        </p:txBody>
      </p:sp>
    </p:spTree>
    <p:extLst>
      <p:ext uri="{BB962C8B-B14F-4D97-AF65-F5344CB8AC3E}">
        <p14:creationId xmlns:p14="http://schemas.microsoft.com/office/powerpoint/2010/main" val="1559229774"/>
      </p:ext>
    </p:extLst>
  </p:cSld>
  <p:clrMapOvr>
    <a:masterClrMapping/>
  </p:clrMapOvr>
  <p:extLst>
    <p:ext uri="{DCECCB84-F9BA-43D5-87BE-67443E8EF086}">
      <p15:sldGuideLst xmlns:p15="http://schemas.microsoft.com/office/powerpoint/2012/main">
        <p15:guide id="1" pos="2880">
          <p15:clr>
            <a:srgbClr val="FBAE40"/>
          </p15:clr>
        </p15:guide>
        <p15:guide id="2" pos="3016">
          <p15:clr>
            <a:srgbClr val="FBAE40"/>
          </p15:clr>
        </p15:guide>
        <p15:guide id="3" pos="2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748DD2-4A04-1943-A868-595685827D37}"/>
              </a:ext>
            </a:extLst>
          </p:cNvPr>
          <p:cNvPicPr>
            <a:picLocks noChangeAspect="1"/>
          </p:cNvPicPr>
          <p:nvPr userDrawn="1"/>
        </p:nvPicPr>
        <p:blipFill>
          <a:blip r:embed="rId2"/>
          <a:stretch>
            <a:fillRect/>
          </a:stretch>
        </p:blipFill>
        <p:spPr>
          <a:xfrm>
            <a:off x="-62753" y="6279170"/>
            <a:ext cx="12289972" cy="591608"/>
          </a:xfrm>
          <a:prstGeom prst="rect">
            <a:avLst/>
          </a:prstGeom>
        </p:spPr>
      </p:pic>
      <p:pic>
        <p:nvPicPr>
          <p:cNvPr id="10" name="Picture 9">
            <a:extLst>
              <a:ext uri="{FF2B5EF4-FFF2-40B4-BE49-F238E27FC236}">
                <a16:creationId xmlns:a16="http://schemas.microsoft.com/office/drawing/2014/main" id="{55A846D4-3521-1C44-9E63-D01CBBA10A9B}"/>
              </a:ext>
            </a:extLst>
          </p:cNvPr>
          <p:cNvPicPr>
            <a:picLocks noChangeAspect="1"/>
          </p:cNvPicPr>
          <p:nvPr userDrawn="1"/>
        </p:nvPicPr>
        <p:blipFill rotWithShape="1">
          <a:blip r:embed="rId2"/>
          <a:srcRect l="60143" r="-1" b="-22796"/>
          <a:stretch/>
        </p:blipFill>
        <p:spPr>
          <a:xfrm>
            <a:off x="7486644" y="6281178"/>
            <a:ext cx="4740575" cy="726468"/>
          </a:xfrm>
          <a:prstGeom prst="rect">
            <a:avLst/>
          </a:prstGeom>
        </p:spPr>
      </p:pic>
      <p:sp>
        <p:nvSpPr>
          <p:cNvPr id="2" name="Title 1">
            <a:extLst>
              <a:ext uri="{FF2B5EF4-FFF2-40B4-BE49-F238E27FC236}">
                <a16:creationId xmlns:a16="http://schemas.microsoft.com/office/drawing/2014/main" id="{4BD92900-D205-864C-9FFD-8F0D6B174DE1}"/>
              </a:ext>
            </a:extLst>
          </p:cNvPr>
          <p:cNvSpPr>
            <a:spLocks noGrp="1"/>
          </p:cNvSpPr>
          <p:nvPr>
            <p:ph type="title"/>
          </p:nvPr>
        </p:nvSpPr>
        <p:spPr>
          <a:xfrm>
            <a:off x="-8965" y="-221415"/>
            <a:ext cx="12268200" cy="1006343"/>
          </a:xfrm>
        </p:spPr>
        <p:txBody>
          <a:bodyPr/>
          <a:lstStyle>
            <a:lvl1pPr>
              <a:defRPr baseline="0">
                <a:solidFill>
                  <a:srgbClr val="555658"/>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A6C1BCA-4195-7245-AB9C-1939EC3B140F}"/>
              </a:ext>
            </a:extLst>
          </p:cNvPr>
          <p:cNvSpPr>
            <a:spLocks noGrp="1"/>
          </p:cNvSpPr>
          <p:nvPr>
            <p:ph idx="1"/>
          </p:nvPr>
        </p:nvSpPr>
        <p:spPr>
          <a:xfrm>
            <a:off x="0" y="975753"/>
            <a:ext cx="12191999" cy="5154114"/>
          </a:xfrm>
        </p:spPr>
        <p:txBody>
          <a:bodyPr/>
          <a:lstStyle>
            <a:lvl1pPr marL="0" indent="0" algn="just">
              <a:lnSpc>
                <a:spcPct val="100000"/>
              </a:lnSpc>
              <a:spcBef>
                <a:spcPts val="0"/>
              </a:spcBef>
              <a:spcAft>
                <a:spcPts val="500"/>
              </a:spcAft>
              <a:buNone/>
              <a:defRPr baseline="0">
                <a:solidFill>
                  <a:srgbClr val="555658"/>
                </a:solidFill>
              </a:defRPr>
            </a:lvl1pPr>
            <a:lvl2pPr>
              <a:lnSpc>
                <a:spcPct val="100000"/>
              </a:lnSpc>
              <a:spcBef>
                <a:spcPts val="0"/>
              </a:spcBef>
              <a:spcAft>
                <a:spcPts val="300"/>
              </a:spcAft>
              <a:defRPr baseline="0">
                <a:solidFill>
                  <a:srgbClr val="555658"/>
                </a:solidFill>
              </a:defRPr>
            </a:lvl2pPr>
            <a:lvl3pPr>
              <a:lnSpc>
                <a:spcPct val="100000"/>
              </a:lnSpc>
              <a:spcBef>
                <a:spcPts val="0"/>
              </a:spcBef>
              <a:spcAft>
                <a:spcPts val="300"/>
              </a:spcAft>
              <a:defRPr baseline="0">
                <a:solidFill>
                  <a:srgbClr val="555658"/>
                </a:solidFill>
              </a:defRPr>
            </a:lvl3pPr>
            <a:lvl4pPr>
              <a:lnSpc>
                <a:spcPct val="100000"/>
              </a:lnSpc>
              <a:spcBef>
                <a:spcPts val="0"/>
              </a:spcBef>
              <a:spcAft>
                <a:spcPts val="300"/>
              </a:spcAft>
              <a:defRPr baseline="0">
                <a:solidFill>
                  <a:srgbClr val="555658"/>
                </a:solidFill>
              </a:defRPr>
            </a:lvl4pPr>
            <a:lvl5pPr>
              <a:lnSpc>
                <a:spcPct val="100000"/>
              </a:lnSpc>
              <a:spcBef>
                <a:spcPts val="0"/>
              </a:spcBef>
              <a:spcAft>
                <a:spcPts val="300"/>
              </a:spcAft>
              <a:defRPr baseline="0">
                <a:solidFill>
                  <a:srgbClr val="555658"/>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4CBFB3-99A2-204E-B91E-964BBFC28111}"/>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9" name="Slide Number Placeholder 5">
            <a:extLst>
              <a:ext uri="{FF2B5EF4-FFF2-40B4-BE49-F238E27FC236}">
                <a16:creationId xmlns:a16="http://schemas.microsoft.com/office/drawing/2014/main" id="{DA3DF7A9-322C-A846-ABB8-AF1A5FDFA4D6}"/>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Tree>
    <p:extLst>
      <p:ext uri="{BB962C8B-B14F-4D97-AF65-F5344CB8AC3E}">
        <p14:creationId xmlns:p14="http://schemas.microsoft.com/office/powerpoint/2010/main" val="104743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2900-D205-864C-9FFD-8F0D6B174DE1}"/>
              </a:ext>
            </a:extLst>
          </p:cNvPr>
          <p:cNvSpPr>
            <a:spLocks noGrp="1"/>
          </p:cNvSpPr>
          <p:nvPr>
            <p:ph type="title"/>
          </p:nvPr>
        </p:nvSpPr>
        <p:spPr>
          <a:xfrm>
            <a:off x="0" y="993025"/>
            <a:ext cx="12213771" cy="100634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6C1BCA-4195-7245-AB9C-1939EC3B140F}"/>
              </a:ext>
            </a:extLst>
          </p:cNvPr>
          <p:cNvSpPr>
            <a:spLocks noGrp="1"/>
          </p:cNvSpPr>
          <p:nvPr>
            <p:ph idx="1"/>
          </p:nvPr>
        </p:nvSpPr>
        <p:spPr>
          <a:xfrm>
            <a:off x="0" y="2069131"/>
            <a:ext cx="12191999" cy="41078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4CBFB3-99A2-204E-B91E-964BBFC28111}"/>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9" name="Slide Number Placeholder 5">
            <a:extLst>
              <a:ext uri="{FF2B5EF4-FFF2-40B4-BE49-F238E27FC236}">
                <a16:creationId xmlns:a16="http://schemas.microsoft.com/office/drawing/2014/main" id="{DA3DF7A9-322C-A846-ABB8-AF1A5FDFA4D6}"/>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spTree>
    <p:extLst>
      <p:ext uri="{BB962C8B-B14F-4D97-AF65-F5344CB8AC3E}">
        <p14:creationId xmlns:p14="http://schemas.microsoft.com/office/powerpoint/2010/main" val="24771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E175-03E4-474A-AA68-8D5BB8C447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DB61EC9-CCFC-9442-91FA-E3E9FE818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6177707-C681-AE4C-B994-6862F676224B}"/>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6" name="Slide Number Placeholder 5">
            <a:extLst>
              <a:ext uri="{FF2B5EF4-FFF2-40B4-BE49-F238E27FC236}">
                <a16:creationId xmlns:a16="http://schemas.microsoft.com/office/drawing/2014/main" id="{B958AFB0-29D4-7344-A13B-A81DD364AEBE}"/>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130328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C1C6-0F3A-5D41-8828-A364A290A9FA}"/>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4926E9E-7486-CE4F-999D-D5012BB84A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74C108F-5D5C-4A43-83E4-CA60C22DB8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682DE3A-7EA5-4E4B-83AF-91496E260933}"/>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7" name="Slide Number Placeholder 6">
            <a:extLst>
              <a:ext uri="{FF2B5EF4-FFF2-40B4-BE49-F238E27FC236}">
                <a16:creationId xmlns:a16="http://schemas.microsoft.com/office/drawing/2014/main" id="{664D844B-E642-A14E-AE13-D540C7C0E47B}"/>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14980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3AB1-4F0B-0B43-9612-3F5BAF01610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0E5FB0-07A7-8F42-A75F-D9C34C189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0DB46D-80DA-384E-8262-E10AE1A5B8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5518BA-BDCB-954C-9D5F-44FF4AFA1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741606-B61D-A046-8908-807B74E3E6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A946729-0957-9342-A9C6-ECEF8462575E}"/>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8" name="Footer Placeholder 7">
            <a:extLst>
              <a:ext uri="{FF2B5EF4-FFF2-40B4-BE49-F238E27FC236}">
                <a16:creationId xmlns:a16="http://schemas.microsoft.com/office/drawing/2014/main" id="{A6A54B1F-3F6B-EA45-B235-DF2D890BEC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E303EF3-2539-B24A-B18C-AB6E9EB42F74}"/>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326363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A0A8-AC9B-114E-B11A-D6866EDBB59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DB91CAB-AA6B-B24E-B7EB-11A7FDB52FF7}"/>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4" name="Footer Placeholder 3">
            <a:extLst>
              <a:ext uri="{FF2B5EF4-FFF2-40B4-BE49-F238E27FC236}">
                <a16:creationId xmlns:a16="http://schemas.microsoft.com/office/drawing/2014/main" id="{AF66D3E4-9AFD-8144-8139-C9530815F2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4A125A-4D73-D745-B081-B7820F1962CF}"/>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379661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AD5455-CE8F-994A-8578-542C6BDB7AE0}"/>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3" name="Footer Placeholder 2">
            <a:extLst>
              <a:ext uri="{FF2B5EF4-FFF2-40B4-BE49-F238E27FC236}">
                <a16:creationId xmlns:a16="http://schemas.microsoft.com/office/drawing/2014/main" id="{D57E6846-8B5A-3745-8279-A7D56D383D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C7943B-EDF7-6F49-8E15-9DB251A72C7A}"/>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1018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ED47-9AA9-874C-B650-4961EF20A8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E833F43-240F-844C-B727-BB37AAEF9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2F5676-A516-A648-BE20-1775137FE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8704AF-1DBA-704E-B725-1FDCCF7503E1}"/>
              </a:ext>
            </a:extLst>
          </p:cNvPr>
          <p:cNvSpPr>
            <a:spLocks noGrp="1"/>
          </p:cNvSpPr>
          <p:nvPr>
            <p:ph type="dt" sz="half" idx="10"/>
          </p:nvPr>
        </p:nvSpPr>
        <p:spPr/>
        <p:txBody>
          <a:bodyPr/>
          <a:lstStyle/>
          <a:p>
            <a:fld id="{1970D2DB-1F48-694C-AAE4-014B7600EE19}" type="datetimeFigureOut">
              <a:rPr lang="en-US" smtClean="0"/>
              <a:t>3/23/2023</a:t>
            </a:fld>
            <a:endParaRPr lang="en-US"/>
          </a:p>
        </p:txBody>
      </p:sp>
      <p:sp>
        <p:nvSpPr>
          <p:cNvPr id="6" name="Footer Placeholder 5">
            <a:extLst>
              <a:ext uri="{FF2B5EF4-FFF2-40B4-BE49-F238E27FC236}">
                <a16:creationId xmlns:a16="http://schemas.microsoft.com/office/drawing/2014/main" id="{1A24697C-7748-4343-9C55-CDA406134E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2FCB33-37BF-7E48-82E1-26A5A8C36C0B}"/>
              </a:ext>
            </a:extLst>
          </p:cNvPr>
          <p:cNvSpPr>
            <a:spLocks noGrp="1"/>
          </p:cNvSpPr>
          <p:nvPr>
            <p:ph type="sldNum" sz="quarter" idx="12"/>
          </p:nvPr>
        </p:nvSpPr>
        <p:spPr>
          <a:xfrm>
            <a:off x="8610600" y="6356350"/>
            <a:ext cx="2743200" cy="365125"/>
          </a:xfrm>
          <a:prstGeom prst="rect">
            <a:avLst/>
          </a:prstGeom>
        </p:spPr>
        <p:txBody>
          <a:bodyPr/>
          <a:lstStyle/>
          <a:p>
            <a:fld id="{A81C40E8-5AD6-FF4B-9226-2394D6D27ED6}" type="slidenum">
              <a:rPr lang="en-US" smtClean="0"/>
              <a:t>‹#›</a:t>
            </a:fld>
            <a:endParaRPr lang="en-US"/>
          </a:p>
        </p:txBody>
      </p:sp>
    </p:spTree>
    <p:extLst>
      <p:ext uri="{BB962C8B-B14F-4D97-AF65-F5344CB8AC3E}">
        <p14:creationId xmlns:p14="http://schemas.microsoft.com/office/powerpoint/2010/main" val="232645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233181-FB68-024A-AE2F-67C8988B02EC}"/>
              </a:ext>
            </a:extLst>
          </p:cNvPr>
          <p:cNvGrpSpPr/>
          <p:nvPr userDrawn="1"/>
        </p:nvGrpSpPr>
        <p:grpSpPr>
          <a:xfrm>
            <a:off x="0" y="6281178"/>
            <a:ext cx="12233329" cy="726468"/>
            <a:chOff x="0" y="6281178"/>
            <a:chExt cx="12233329" cy="726468"/>
          </a:xfrm>
        </p:grpSpPr>
        <p:pic>
          <p:nvPicPr>
            <p:cNvPr id="17" name="Picture 16">
              <a:extLst>
                <a:ext uri="{FF2B5EF4-FFF2-40B4-BE49-F238E27FC236}">
                  <a16:creationId xmlns:a16="http://schemas.microsoft.com/office/drawing/2014/main" id="{1C58717F-7230-2740-8BC1-0F0C3CBB8D5E}"/>
                </a:ext>
              </a:extLst>
            </p:cNvPr>
            <p:cNvPicPr>
              <a:picLocks noChangeAspect="1"/>
            </p:cNvPicPr>
            <p:nvPr userDrawn="1"/>
          </p:nvPicPr>
          <p:blipFill>
            <a:blip r:embed="rId16"/>
            <a:stretch>
              <a:fillRect/>
            </a:stretch>
          </p:blipFill>
          <p:spPr>
            <a:xfrm>
              <a:off x="0" y="6281178"/>
              <a:ext cx="12233328" cy="591608"/>
            </a:xfrm>
            <a:prstGeom prst="rect">
              <a:avLst/>
            </a:prstGeom>
          </p:spPr>
        </p:pic>
        <p:pic>
          <p:nvPicPr>
            <p:cNvPr id="18" name="Picture 17">
              <a:extLst>
                <a:ext uri="{FF2B5EF4-FFF2-40B4-BE49-F238E27FC236}">
                  <a16:creationId xmlns:a16="http://schemas.microsoft.com/office/drawing/2014/main" id="{0F93E066-419A-364C-8D0B-F284FAD83C77}"/>
                </a:ext>
              </a:extLst>
            </p:cNvPr>
            <p:cNvPicPr>
              <a:picLocks noChangeAspect="1"/>
            </p:cNvPicPr>
            <p:nvPr userDrawn="1"/>
          </p:nvPicPr>
          <p:blipFill rotWithShape="1">
            <a:blip r:embed="rId16"/>
            <a:srcRect l="58203" r="3248" b="-22796"/>
            <a:stretch/>
          </p:blipFill>
          <p:spPr>
            <a:xfrm>
              <a:off x="7495789" y="6281178"/>
              <a:ext cx="4737540" cy="726468"/>
            </a:xfrm>
            <a:prstGeom prst="rect">
              <a:avLst/>
            </a:prstGeom>
          </p:spPr>
        </p:pic>
      </p:grpSp>
      <p:pic>
        <p:nvPicPr>
          <p:cNvPr id="15" name="Picture 14">
            <a:extLst>
              <a:ext uri="{FF2B5EF4-FFF2-40B4-BE49-F238E27FC236}">
                <a16:creationId xmlns:a16="http://schemas.microsoft.com/office/drawing/2014/main" id="{58B52F04-E7DD-AC48-8E96-C217D79E726A}"/>
              </a:ext>
            </a:extLst>
          </p:cNvPr>
          <p:cNvPicPr>
            <a:picLocks noChangeAspect="1"/>
          </p:cNvPicPr>
          <p:nvPr userDrawn="1"/>
        </p:nvPicPr>
        <p:blipFill>
          <a:blip r:embed="rId16"/>
          <a:stretch>
            <a:fillRect/>
          </a:stretch>
        </p:blipFill>
        <p:spPr>
          <a:xfrm>
            <a:off x="-9144" y="6281178"/>
            <a:ext cx="12233328" cy="591608"/>
          </a:xfrm>
          <a:prstGeom prst="rect">
            <a:avLst/>
          </a:prstGeom>
        </p:spPr>
      </p:pic>
      <p:sp>
        <p:nvSpPr>
          <p:cNvPr id="2" name="Title Placeholder 1">
            <a:extLst>
              <a:ext uri="{FF2B5EF4-FFF2-40B4-BE49-F238E27FC236}">
                <a16:creationId xmlns:a16="http://schemas.microsoft.com/office/drawing/2014/main" id="{89135071-3F97-F049-A93A-8A37DAE215D2}"/>
              </a:ext>
            </a:extLst>
          </p:cNvPr>
          <p:cNvSpPr>
            <a:spLocks noGrp="1"/>
          </p:cNvSpPr>
          <p:nvPr>
            <p:ph type="title"/>
          </p:nvPr>
        </p:nvSpPr>
        <p:spPr>
          <a:xfrm>
            <a:off x="838200" y="993025"/>
            <a:ext cx="10515600" cy="100634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1C08C68-31A7-AA44-8064-51D727C1E3B5}"/>
              </a:ext>
            </a:extLst>
          </p:cNvPr>
          <p:cNvSpPr>
            <a:spLocks noGrp="1"/>
          </p:cNvSpPr>
          <p:nvPr>
            <p:ph type="body" idx="1"/>
          </p:nvPr>
        </p:nvSpPr>
        <p:spPr>
          <a:xfrm>
            <a:off x="838200" y="2069131"/>
            <a:ext cx="10515600" cy="41078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B25C84B-FC7A-0045-97EF-40A4D8EF1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0D2DB-1F48-694C-AAE4-014B7600EE19}" type="datetimeFigureOut">
              <a:rPr lang="en-US" smtClean="0"/>
              <a:t>3/23/2023</a:t>
            </a:fld>
            <a:endParaRPr lang="en-US"/>
          </a:p>
        </p:txBody>
      </p:sp>
      <p:pic>
        <p:nvPicPr>
          <p:cNvPr id="8" name="Picture 7">
            <a:extLst>
              <a:ext uri="{FF2B5EF4-FFF2-40B4-BE49-F238E27FC236}">
                <a16:creationId xmlns:a16="http://schemas.microsoft.com/office/drawing/2014/main" id="{CA891CF8-EC5A-304A-B828-EFC2F4EA80D4}"/>
              </a:ext>
            </a:extLst>
          </p:cNvPr>
          <p:cNvPicPr>
            <a:picLocks noChangeAspect="1"/>
          </p:cNvPicPr>
          <p:nvPr userDrawn="1"/>
        </p:nvPicPr>
        <p:blipFill>
          <a:blip r:embed="rId17"/>
          <a:srcRect/>
          <a:stretch/>
        </p:blipFill>
        <p:spPr>
          <a:xfrm>
            <a:off x="-9144" y="-63088"/>
            <a:ext cx="12242472" cy="990091"/>
          </a:xfrm>
          <a:prstGeom prst="rect">
            <a:avLst/>
          </a:prstGeom>
        </p:spPr>
      </p:pic>
      <p:sp>
        <p:nvSpPr>
          <p:cNvPr id="14" name="Slide Number Placeholder 5">
            <a:extLst>
              <a:ext uri="{FF2B5EF4-FFF2-40B4-BE49-F238E27FC236}">
                <a16:creationId xmlns:a16="http://schemas.microsoft.com/office/drawing/2014/main" id="{057E327E-3B6E-214D-9AB9-E8054A314F88}"/>
              </a:ext>
            </a:extLst>
          </p:cNvPr>
          <p:cNvSpPr txBox="1">
            <a:spLocks/>
          </p:cNvSpPr>
          <p:nvPr userDrawn="1"/>
        </p:nvSpPr>
        <p:spPr>
          <a:xfrm>
            <a:off x="192053" y="6642521"/>
            <a:ext cx="497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C40E8-5AD6-FF4B-9226-2394D6D27ED6}" type="slidenum">
              <a:rPr lang="en-US" sz="1100" smtClean="0">
                <a:solidFill>
                  <a:srgbClr val="C3C0B8"/>
                </a:solidFill>
              </a:rPr>
              <a:pPr/>
              <a:t>‹#›</a:t>
            </a:fld>
            <a:endParaRPr lang="en-US" sz="1600" dirty="0">
              <a:solidFill>
                <a:srgbClr val="C3C0B8"/>
              </a:solidFill>
            </a:endParaRPr>
          </a:p>
        </p:txBody>
      </p:sp>
      <p:pic>
        <p:nvPicPr>
          <p:cNvPr id="16" name="Picture 15">
            <a:extLst>
              <a:ext uri="{FF2B5EF4-FFF2-40B4-BE49-F238E27FC236}">
                <a16:creationId xmlns:a16="http://schemas.microsoft.com/office/drawing/2014/main" id="{B5AA9FE2-B65D-6242-A1FC-D3B3C1920C44}"/>
              </a:ext>
            </a:extLst>
          </p:cNvPr>
          <p:cNvPicPr>
            <a:picLocks noChangeAspect="1"/>
          </p:cNvPicPr>
          <p:nvPr userDrawn="1"/>
        </p:nvPicPr>
        <p:blipFill rotWithShape="1">
          <a:blip r:embed="rId16"/>
          <a:srcRect l="58203" r="3248" b="-22796"/>
          <a:stretch/>
        </p:blipFill>
        <p:spPr>
          <a:xfrm>
            <a:off x="7486645" y="6281178"/>
            <a:ext cx="4737540" cy="726468"/>
          </a:xfrm>
          <a:prstGeom prst="rect">
            <a:avLst/>
          </a:prstGeom>
        </p:spPr>
      </p:pic>
      <p:sp>
        <p:nvSpPr>
          <p:cNvPr id="6" name="MSIPCMContentMarking" descr="{&quot;HashCode&quot;:1782396602,&quot;Placement&quot;:&quot;Footer&quot;,&quot;Top&quot;:520.3781,&quot;Left&quot;:0.0,&quot;SlideWidth&quot;:960,&quot;SlideHeight&quot;:540}">
            <a:extLst>
              <a:ext uri="{FF2B5EF4-FFF2-40B4-BE49-F238E27FC236}">
                <a16:creationId xmlns:a16="http://schemas.microsoft.com/office/drawing/2014/main" id="{ACD9704E-CDCE-55F4-32D1-D960EA879EE7}"/>
              </a:ext>
            </a:extLst>
          </p:cNvPr>
          <p:cNvSpPr txBox="1"/>
          <p:nvPr userDrawn="1"/>
        </p:nvSpPr>
        <p:spPr>
          <a:xfrm>
            <a:off x="0" y="6608802"/>
            <a:ext cx="1503984" cy="249198"/>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Arial" panose="020B0604020202020204" pitchFamily="34" charset="0"/>
              </a:rPr>
              <a:t>Classification - Public</a:t>
            </a:r>
          </a:p>
        </p:txBody>
      </p:sp>
    </p:spTree>
    <p:extLst>
      <p:ext uri="{BB962C8B-B14F-4D97-AF65-F5344CB8AC3E}">
        <p14:creationId xmlns:p14="http://schemas.microsoft.com/office/powerpoint/2010/main" val="64592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1.png"/><Relationship Id="rId12"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eur03.safelinks.protection.outlook.com/?url=https%3A%2F%2Fwww.instagram.com%2Fmacegroup%2F%3Fhl%3Den&amp;data=04%7C01%7CKevin.McHugh%40macegroup.com%7C4abe6515ba2e486f0b3508d9f6e156f5%7Cf930028065a046f8a18ca296431980f5%7C0%7C0%7C637812269958803962%7CUnknown%7CTWFpbGZsb3d8eyJWIjoiMC4wLjAwMDAiLCJQIjoiV2luMzIiLCJBTiI6Ik1haWwiLCJXVCI6Mn0%3D%7C3000&amp;sdata=LuOaBntwqzxfVffyE5NIso4diVroBj%2B4O6LwUcj2J5M%3D&amp;reserved=0" TargetMode="External"/><Relationship Id="rId3" Type="http://schemas.openxmlformats.org/officeDocument/2006/relationships/image" Target="../media/image38.png"/><Relationship Id="rId7" Type="http://schemas.openxmlformats.org/officeDocument/2006/relationships/hyperlink" Target="https://eur03.safelinks.protection.outlook.com/?url=https%3A%2F%2Ftwitter.com%2Fmacegroup&amp;data=04%7C01%7CKevin.McHugh%40macegroup.com%7C4abe6515ba2e486f0b3508d9f6e156f5%7Cf930028065a046f8a18ca296431980f5%7C0%7C0%7C637812269958803962%7CUnknown%7CTWFpbGZsb3d8eyJWIjoiMC4wLjAwMDAiLCJQIjoiV2luMzIiLCJBTiI6Ik1haWwiLCJXVCI6Mn0%3D%7C3000&amp;sdata=voAecaA0CXtLt86BRZVcf3Ht8rK7VTaYT0gQlLIVB6s%3D&amp;reserved=0"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eur03.safelinks.protection.outlook.com/?url=https%3A%2F%2Fwww.linkedin.com%2Fcompany%2Fmace-group%2Fmycompany%2F&amp;data=04%7C01%7CKevin.McHugh%40macegroup.com%7C4abe6515ba2e486f0b3508d9f6e156f5%7Cf930028065a046f8a18ca296431980f5%7C0%7C0%7C637812269958803962%7CUnknown%7CTWFpbGZsb3d8eyJWIjoiMC4wLjAwMDAiLCJQIjoiV2luMzIiLCJBTiI6Ik1haWwiLCJXVCI6Mn0%3D%7C3000&amp;sdata=EHgstO2MdaAeWAu7OxT0wuH6MyT9PxjzvyFL34FYvUE%3D&amp;reserved=0" TargetMode="External"/><Relationship Id="rId11" Type="http://schemas.openxmlformats.org/officeDocument/2006/relationships/image" Target="cid:image001.jpg@01D95B40.EA859D80" TargetMode="External"/><Relationship Id="rId5" Type="http://schemas.openxmlformats.org/officeDocument/2006/relationships/hyperlink" Target="https://www.macegroup.com/" TargetMode="External"/><Relationship Id="rId10" Type="http://schemas.openxmlformats.org/officeDocument/2006/relationships/image" Target="../media/image39.jpeg"/><Relationship Id="rId4" Type="http://schemas.openxmlformats.org/officeDocument/2006/relationships/hyperlink" Target="https://www.macegroup.com/about-us/edi" TargetMode="External"/><Relationship Id="rId9" Type="http://schemas.openxmlformats.org/officeDocument/2006/relationships/hyperlink" Target="https://eur03.safelinks.protection.outlook.com/?url=https%3A%2F%2Fwww.youtube.com%2Fuser%2Fmacegroup&amp;data=04%7C01%7CKevin.McHugh%40macegroup.com%7C4abe6515ba2e486f0b3508d9f6e156f5%7Cf930028065a046f8a18ca296431980f5%7C0%7C0%7C637812269958803962%7CUnknown%7CTWFpbGZsb3d8eyJWIjoiMC4wLjAwMDAiLCJQIjoiV2luMzIiLCJBTiI6Ik1haWwiLCJXVCI6Mn0%3D%7C3000&amp;sdata=0G4OvxozZ0e8XZN%2FkdV1cXucfGUv7w6Y2IOo0L7i4ts%3D&amp;reserved=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27-D038-7048-8511-AF33238A47FB}"/>
              </a:ext>
            </a:extLst>
          </p:cNvPr>
          <p:cNvSpPr>
            <a:spLocks noGrp="1"/>
          </p:cNvSpPr>
          <p:nvPr>
            <p:ph type="ctrTitle"/>
          </p:nvPr>
        </p:nvSpPr>
        <p:spPr/>
        <p:txBody>
          <a:bodyPr/>
          <a:lstStyle/>
          <a:p>
            <a:r>
              <a:rPr lang="en-US" dirty="0">
                <a:solidFill>
                  <a:schemeClr val="bg1"/>
                </a:solidFill>
              </a:rPr>
              <a:t>[INSERT WEBINAR TITLE]</a:t>
            </a:r>
          </a:p>
        </p:txBody>
      </p:sp>
      <p:pic>
        <p:nvPicPr>
          <p:cNvPr id="10" name="Picture 9">
            <a:extLst>
              <a:ext uri="{FF2B5EF4-FFF2-40B4-BE49-F238E27FC236}">
                <a16:creationId xmlns:a16="http://schemas.microsoft.com/office/drawing/2014/main" id="{9E3D3CB6-A59C-3B4D-A6AB-4F9532D8FAA1}"/>
              </a:ext>
            </a:extLst>
          </p:cNvPr>
          <p:cNvPicPr>
            <a:picLocks noChangeAspect="1"/>
          </p:cNvPicPr>
          <p:nvPr/>
        </p:nvPicPr>
        <p:blipFill>
          <a:blip r:embed="rId3"/>
          <a:stretch>
            <a:fillRect/>
          </a:stretch>
        </p:blipFill>
        <p:spPr>
          <a:xfrm>
            <a:off x="0" y="1649066"/>
            <a:ext cx="4118446" cy="4118446"/>
          </a:xfrm>
          <a:prstGeom prst="rect">
            <a:avLst/>
          </a:prstGeom>
        </p:spPr>
      </p:pic>
      <p:graphicFrame>
        <p:nvGraphicFramePr>
          <p:cNvPr id="15" name="Table 15">
            <a:extLst>
              <a:ext uri="{FF2B5EF4-FFF2-40B4-BE49-F238E27FC236}">
                <a16:creationId xmlns:a16="http://schemas.microsoft.com/office/drawing/2014/main" id="{6677060E-E0D1-AC4D-BD11-30E5947F17D9}"/>
              </a:ext>
            </a:extLst>
          </p:cNvPr>
          <p:cNvGraphicFramePr>
            <a:graphicFrameLocks noGrp="1"/>
          </p:cNvGraphicFramePr>
          <p:nvPr>
            <p:extLst>
              <p:ext uri="{D42A27DB-BD31-4B8C-83A1-F6EECF244321}">
                <p14:modId xmlns:p14="http://schemas.microsoft.com/office/powerpoint/2010/main" val="2114190810"/>
              </p:ext>
            </p:extLst>
          </p:nvPr>
        </p:nvGraphicFramePr>
        <p:xfrm>
          <a:off x="4249974" y="2124713"/>
          <a:ext cx="7463954" cy="3167152"/>
        </p:xfrm>
        <a:graphic>
          <a:graphicData uri="http://schemas.openxmlformats.org/drawingml/2006/table">
            <a:tbl>
              <a:tblPr firstRow="1" bandRow="1">
                <a:tableStyleId>{073A0DAA-6AF3-43AB-8588-CEC1D06C72B9}</a:tableStyleId>
              </a:tblPr>
              <a:tblGrid>
                <a:gridCol w="1916594">
                  <a:extLst>
                    <a:ext uri="{9D8B030D-6E8A-4147-A177-3AD203B41FA5}">
                      <a16:colId xmlns:a16="http://schemas.microsoft.com/office/drawing/2014/main" val="2470383026"/>
                    </a:ext>
                  </a:extLst>
                </a:gridCol>
                <a:gridCol w="5547360">
                  <a:extLst>
                    <a:ext uri="{9D8B030D-6E8A-4147-A177-3AD203B41FA5}">
                      <a16:colId xmlns:a16="http://schemas.microsoft.com/office/drawing/2014/main" val="4217588695"/>
                    </a:ext>
                  </a:extLst>
                </a:gridCol>
              </a:tblGrid>
              <a:tr h="791788">
                <a:tc>
                  <a:txBody>
                    <a:bodyPr/>
                    <a:lstStyle/>
                    <a:p>
                      <a:pPr>
                        <a:spcBef>
                          <a:spcPts val="600"/>
                        </a:spcBef>
                        <a:spcAft>
                          <a:spcPts val="600"/>
                        </a:spcAft>
                      </a:pPr>
                      <a:r>
                        <a:rPr lang="en-US" sz="1800" b="0" dirty="0"/>
                        <a:t>WEBINAR TITLE</a:t>
                      </a:r>
                    </a:p>
                  </a:txBody>
                  <a:tcPr anchor="ctr"/>
                </a:tc>
                <a:tc>
                  <a:txBody>
                    <a:bodyPr/>
                    <a:lstStyle/>
                    <a:p>
                      <a:pPr>
                        <a:spcBef>
                          <a:spcPts val="600"/>
                        </a:spcBef>
                        <a:spcAft>
                          <a:spcPts val="600"/>
                        </a:spcAft>
                      </a:pPr>
                      <a:r>
                        <a:rPr lang="en-US" b="0" dirty="0">
                          <a:latin typeface="Gill Sans MT" panose="020B0502020104020203" pitchFamily="34" charset="77"/>
                        </a:rPr>
                        <a:t>Sustaining the Last Planner System</a:t>
                      </a:r>
                    </a:p>
                  </a:txBody>
                  <a:tcPr anchor="ctr"/>
                </a:tc>
                <a:extLst>
                  <a:ext uri="{0D108BD9-81ED-4DB2-BD59-A6C34878D82A}">
                    <a16:rowId xmlns:a16="http://schemas.microsoft.com/office/drawing/2014/main" val="328234014"/>
                  </a:ext>
                </a:extLst>
              </a:tr>
              <a:tr h="791788">
                <a:tc>
                  <a:txBody>
                    <a:bodyPr/>
                    <a:lstStyle/>
                    <a:p>
                      <a:pPr>
                        <a:spcBef>
                          <a:spcPts val="600"/>
                        </a:spcBef>
                        <a:spcAft>
                          <a:spcPts val="600"/>
                        </a:spcAft>
                      </a:pPr>
                      <a:r>
                        <a:rPr lang="en-US" sz="1800">
                          <a:solidFill>
                            <a:schemeClr val="tx1"/>
                          </a:solidFill>
                        </a:rPr>
                        <a:t>PRESENTER</a:t>
                      </a:r>
                      <a:endParaRPr lang="en-US" sz="1800" dirty="0">
                        <a:solidFill>
                          <a:schemeClr val="tx1"/>
                        </a:solidFill>
                      </a:endParaRPr>
                    </a:p>
                  </a:txBody>
                  <a:tcPr anchor="ctr">
                    <a:solidFill>
                      <a:srgbClr val="929699"/>
                    </a:solidFill>
                  </a:tcPr>
                </a:tc>
                <a:tc>
                  <a:txBody>
                    <a:bodyPr/>
                    <a:lstStyle/>
                    <a:p>
                      <a:pPr>
                        <a:spcBef>
                          <a:spcPts val="600"/>
                        </a:spcBef>
                        <a:spcAft>
                          <a:spcPts val="600"/>
                        </a:spcAft>
                      </a:pPr>
                      <a:r>
                        <a:rPr lang="en-US" dirty="0">
                          <a:solidFill>
                            <a:schemeClr val="tx1"/>
                          </a:solidFill>
                          <a:latin typeface="Gill Sans MT" panose="020B0502020104020203" pitchFamily="34" charset="77"/>
                        </a:rPr>
                        <a:t>Kevin McHugh</a:t>
                      </a:r>
                    </a:p>
                  </a:txBody>
                  <a:tcPr anchor="ctr">
                    <a:solidFill>
                      <a:srgbClr val="929699"/>
                    </a:solidFill>
                  </a:tcPr>
                </a:tc>
                <a:extLst>
                  <a:ext uri="{0D108BD9-81ED-4DB2-BD59-A6C34878D82A}">
                    <a16:rowId xmlns:a16="http://schemas.microsoft.com/office/drawing/2014/main" val="2992798589"/>
                  </a:ext>
                </a:extLst>
              </a:tr>
              <a:tr h="791788">
                <a:tc>
                  <a:txBody>
                    <a:bodyPr/>
                    <a:lstStyle/>
                    <a:p>
                      <a:pPr>
                        <a:spcBef>
                          <a:spcPts val="600"/>
                        </a:spcBef>
                        <a:spcAft>
                          <a:spcPts val="600"/>
                        </a:spcAft>
                      </a:pPr>
                      <a:r>
                        <a:rPr lang="en-US" sz="1800" dirty="0"/>
                        <a:t>ORGANISATION</a:t>
                      </a:r>
                    </a:p>
                  </a:txBody>
                  <a:tcPr anchor="ctr">
                    <a:solidFill>
                      <a:srgbClr val="C3C0B8"/>
                    </a:solidFill>
                  </a:tcPr>
                </a:tc>
                <a:tc>
                  <a:txBody>
                    <a:bodyPr/>
                    <a:lstStyle/>
                    <a:p>
                      <a:pPr>
                        <a:spcBef>
                          <a:spcPts val="600"/>
                        </a:spcBef>
                        <a:spcAft>
                          <a:spcPts val="600"/>
                        </a:spcAft>
                      </a:pPr>
                      <a:r>
                        <a:rPr lang="en-US" dirty="0">
                          <a:latin typeface="Gill Sans MT" panose="020B0502020104020203" pitchFamily="34" charset="77"/>
                        </a:rPr>
                        <a:t>Mace Technology Ireland</a:t>
                      </a:r>
                    </a:p>
                  </a:txBody>
                  <a:tcPr anchor="ctr">
                    <a:solidFill>
                      <a:srgbClr val="C3C0B8"/>
                    </a:solidFill>
                  </a:tcPr>
                </a:tc>
                <a:extLst>
                  <a:ext uri="{0D108BD9-81ED-4DB2-BD59-A6C34878D82A}">
                    <a16:rowId xmlns:a16="http://schemas.microsoft.com/office/drawing/2014/main" val="3004418014"/>
                  </a:ext>
                </a:extLst>
              </a:tr>
              <a:tr h="791788">
                <a:tc>
                  <a:txBody>
                    <a:bodyPr/>
                    <a:lstStyle/>
                    <a:p>
                      <a:pPr>
                        <a:spcBef>
                          <a:spcPts val="600"/>
                        </a:spcBef>
                        <a:spcAft>
                          <a:spcPts val="600"/>
                        </a:spcAft>
                      </a:pPr>
                      <a:r>
                        <a:rPr lang="en-US" sz="1800" dirty="0">
                          <a:solidFill>
                            <a:schemeClr val="tx1"/>
                          </a:solidFill>
                        </a:rPr>
                        <a:t>DATE</a:t>
                      </a:r>
                    </a:p>
                  </a:txBody>
                  <a:tcPr anchor="ctr">
                    <a:solidFill>
                      <a:schemeClr val="bg2"/>
                    </a:solidFill>
                  </a:tcPr>
                </a:tc>
                <a:tc>
                  <a:txBody>
                    <a:bodyPr/>
                    <a:lstStyle/>
                    <a:p>
                      <a:pPr>
                        <a:spcBef>
                          <a:spcPts val="600"/>
                        </a:spcBef>
                        <a:spcAft>
                          <a:spcPts val="600"/>
                        </a:spcAft>
                      </a:pPr>
                      <a:r>
                        <a:rPr lang="en-US" dirty="0">
                          <a:solidFill>
                            <a:schemeClr val="tx1"/>
                          </a:solidFill>
                          <a:latin typeface="Gill Sans MT" panose="020B0502020104020203" pitchFamily="34" charset="77"/>
                        </a:rPr>
                        <a:t>23/03/2023</a:t>
                      </a:r>
                    </a:p>
                  </a:txBody>
                  <a:tcPr anchor="ctr">
                    <a:solidFill>
                      <a:schemeClr val="bg2"/>
                    </a:solidFill>
                  </a:tcPr>
                </a:tc>
                <a:extLst>
                  <a:ext uri="{0D108BD9-81ED-4DB2-BD59-A6C34878D82A}">
                    <a16:rowId xmlns:a16="http://schemas.microsoft.com/office/drawing/2014/main" val="3702691673"/>
                  </a:ext>
                </a:extLst>
              </a:tr>
            </a:tbl>
          </a:graphicData>
        </a:graphic>
      </p:graphicFrame>
    </p:spTree>
    <p:extLst>
      <p:ext uri="{BB962C8B-B14F-4D97-AF65-F5344CB8AC3E}">
        <p14:creationId xmlns:p14="http://schemas.microsoft.com/office/powerpoint/2010/main" val="17514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C20C36-7F97-8359-A4A1-530EBD771C9B}"/>
              </a:ext>
            </a:extLst>
          </p:cNvPr>
          <p:cNvPicPr>
            <a:picLocks noGrp="1" noChangeAspect="1"/>
          </p:cNvPicPr>
          <p:nvPr>
            <p:ph sz="quarter" idx="10"/>
          </p:nvPr>
        </p:nvPicPr>
        <p:blipFill>
          <a:blip r:embed="rId3"/>
          <a:stretch>
            <a:fillRect/>
          </a:stretch>
        </p:blipFill>
        <p:spPr>
          <a:xfrm>
            <a:off x="334433" y="2050140"/>
            <a:ext cx="5471584" cy="3813936"/>
          </a:xfrm>
          <a:prstGeom prst="rect">
            <a:avLst/>
          </a:prstGeom>
        </p:spPr>
      </p:pic>
      <p:sp>
        <p:nvSpPr>
          <p:cNvPr id="4" name="Text Placeholder 3">
            <a:extLst>
              <a:ext uri="{FF2B5EF4-FFF2-40B4-BE49-F238E27FC236}">
                <a16:creationId xmlns:a16="http://schemas.microsoft.com/office/drawing/2014/main" id="{18AB0DEA-5776-7B9B-B444-DFAB7F5D4C94}"/>
              </a:ext>
            </a:extLst>
          </p:cNvPr>
          <p:cNvSpPr>
            <a:spLocks noGrp="1"/>
          </p:cNvSpPr>
          <p:nvPr>
            <p:ph type="body" sz="quarter" idx="12"/>
          </p:nvPr>
        </p:nvSpPr>
        <p:spPr/>
        <p:txBody>
          <a:bodyPr>
            <a:normAutofit/>
          </a:bodyPr>
          <a:lstStyle/>
          <a:p>
            <a:pPr marL="0" indent="0">
              <a:buNone/>
            </a:pPr>
            <a:r>
              <a:rPr lang="en-GB" dirty="0"/>
              <a:t>Initial improvement</a:t>
            </a:r>
          </a:p>
        </p:txBody>
      </p:sp>
      <p:pic>
        <p:nvPicPr>
          <p:cNvPr id="6" name="Content Placeholder 5">
            <a:extLst>
              <a:ext uri="{FF2B5EF4-FFF2-40B4-BE49-F238E27FC236}">
                <a16:creationId xmlns:a16="http://schemas.microsoft.com/office/drawing/2014/main" id="{A3DB70D3-BBA2-3178-5451-EB18554E6553}"/>
              </a:ext>
            </a:extLst>
          </p:cNvPr>
          <p:cNvPicPr>
            <a:picLocks noGrp="1" noChangeAspect="1"/>
          </p:cNvPicPr>
          <p:nvPr>
            <p:ph sz="quarter" idx="11"/>
          </p:nvPr>
        </p:nvPicPr>
        <p:blipFill>
          <a:blip r:embed="rId4"/>
          <a:stretch>
            <a:fillRect/>
          </a:stretch>
        </p:blipFill>
        <p:spPr>
          <a:xfrm>
            <a:off x="6390218" y="2054634"/>
            <a:ext cx="5471583" cy="3804951"/>
          </a:xfrm>
          <a:prstGeom prst="rect">
            <a:avLst/>
          </a:prstGeom>
        </p:spPr>
      </p:pic>
    </p:spTree>
    <p:extLst>
      <p:ext uri="{BB962C8B-B14F-4D97-AF65-F5344CB8AC3E}">
        <p14:creationId xmlns:p14="http://schemas.microsoft.com/office/powerpoint/2010/main" val="255067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4A1663-0E2C-C360-F9CE-AC551C465937}"/>
              </a:ext>
            </a:extLst>
          </p:cNvPr>
          <p:cNvSpPr>
            <a:spLocks noGrp="1"/>
          </p:cNvSpPr>
          <p:nvPr>
            <p:ph type="body" sz="quarter" idx="12"/>
          </p:nvPr>
        </p:nvSpPr>
        <p:spPr>
          <a:xfrm>
            <a:off x="334432" y="164638"/>
            <a:ext cx="7969813" cy="670983"/>
          </a:xfrm>
        </p:spPr>
        <p:txBody>
          <a:bodyPr>
            <a:normAutofit fontScale="92500" lnSpcReduction="10000"/>
          </a:bodyPr>
          <a:lstStyle/>
          <a:p>
            <a:pPr marL="0" indent="0">
              <a:buNone/>
            </a:pPr>
            <a:r>
              <a:rPr lang="en-GB" dirty="0"/>
              <a:t>Increased engagement &amp; quality</a:t>
            </a:r>
          </a:p>
        </p:txBody>
      </p:sp>
      <p:graphicFrame>
        <p:nvGraphicFramePr>
          <p:cNvPr id="5" name="Content Placeholder 4">
            <a:extLst>
              <a:ext uri="{FF2B5EF4-FFF2-40B4-BE49-F238E27FC236}">
                <a16:creationId xmlns:a16="http://schemas.microsoft.com/office/drawing/2014/main" id="{200F75C1-A9F4-7E14-1616-2835186DA43A}"/>
              </a:ext>
            </a:extLst>
          </p:cNvPr>
          <p:cNvGraphicFramePr>
            <a:graphicFrameLocks noGrp="1"/>
          </p:cNvGraphicFramePr>
          <p:nvPr>
            <p:ph sz="quarter" idx="10"/>
          </p:nvPr>
        </p:nvGraphicFramePr>
        <p:xfrm>
          <a:off x="334433" y="1411818"/>
          <a:ext cx="11138164" cy="5090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930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8938D-E54E-F9AB-7355-1EB2597C99DF}"/>
              </a:ext>
            </a:extLst>
          </p:cNvPr>
          <p:cNvSpPr>
            <a:spLocks noGrp="1"/>
          </p:cNvSpPr>
          <p:nvPr>
            <p:ph type="body" sz="quarter" idx="11"/>
          </p:nvPr>
        </p:nvSpPr>
        <p:spPr/>
        <p:txBody>
          <a:bodyPr/>
          <a:lstStyle/>
          <a:p>
            <a:pPr marL="0" indent="0">
              <a:buNone/>
            </a:pPr>
            <a:r>
              <a:rPr lang="en-GB" dirty="0"/>
              <a:t>Findings</a:t>
            </a:r>
          </a:p>
        </p:txBody>
      </p:sp>
      <p:sp>
        <p:nvSpPr>
          <p:cNvPr id="3" name="Content Placeholder 2">
            <a:extLst>
              <a:ext uri="{FF2B5EF4-FFF2-40B4-BE49-F238E27FC236}">
                <a16:creationId xmlns:a16="http://schemas.microsoft.com/office/drawing/2014/main" id="{EF4D30F6-E542-B2D7-7CC9-F69BB280A017}"/>
              </a:ext>
            </a:extLst>
          </p:cNvPr>
          <p:cNvSpPr>
            <a:spLocks noGrp="1"/>
          </p:cNvSpPr>
          <p:nvPr>
            <p:ph sz="quarter" idx="10"/>
          </p:nvPr>
        </p:nvSpPr>
        <p:spPr/>
        <p:txBody>
          <a:bodyPr/>
          <a:lstStyle/>
          <a:p>
            <a:r>
              <a:rPr lang="en-GB" dirty="0"/>
              <a:t>The last planner system engagement improved as each contractor realised how more efficient they were managing their resources</a:t>
            </a:r>
          </a:p>
          <a:p>
            <a:r>
              <a:rPr lang="en-GB" dirty="0"/>
              <a:t>The quality of the information improved- Each trade communicated what was needed and this improved the quality of plans</a:t>
            </a:r>
          </a:p>
          <a:p>
            <a:r>
              <a:rPr lang="en-GB" dirty="0"/>
              <a:t>Learnings from WWP were used to improve the project plans</a:t>
            </a:r>
          </a:p>
          <a:p>
            <a:r>
              <a:rPr lang="en-GB" dirty="0"/>
              <a:t>There was a better understanding between trade contractors which increased collaboration</a:t>
            </a:r>
          </a:p>
          <a:p>
            <a:r>
              <a:rPr lang="en-GB" dirty="0"/>
              <a:t>Behaviours changed positively- silo mentality was reduced and the success was review as a project success rather than a package success</a:t>
            </a:r>
          </a:p>
        </p:txBody>
      </p:sp>
    </p:spTree>
    <p:extLst>
      <p:ext uri="{BB962C8B-B14F-4D97-AF65-F5344CB8AC3E}">
        <p14:creationId xmlns:p14="http://schemas.microsoft.com/office/powerpoint/2010/main" val="151858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648C6-12D0-2B34-12B8-D4D1E44BFEF8}"/>
              </a:ext>
            </a:extLst>
          </p:cNvPr>
          <p:cNvSpPr>
            <a:spLocks noGrp="1"/>
          </p:cNvSpPr>
          <p:nvPr>
            <p:ph type="body" sz="quarter" idx="11"/>
          </p:nvPr>
        </p:nvSpPr>
        <p:spPr/>
        <p:txBody>
          <a:bodyPr>
            <a:normAutofit fontScale="92500" lnSpcReduction="10000"/>
          </a:bodyPr>
          <a:lstStyle/>
          <a:p>
            <a:pPr marL="0" indent="0">
              <a:buNone/>
            </a:pPr>
            <a:r>
              <a:rPr lang="en-GB" dirty="0"/>
              <a:t>Continuous improvement</a:t>
            </a:r>
          </a:p>
        </p:txBody>
      </p:sp>
      <p:sp>
        <p:nvSpPr>
          <p:cNvPr id="3" name="Content Placeholder 2">
            <a:extLst>
              <a:ext uri="{FF2B5EF4-FFF2-40B4-BE49-F238E27FC236}">
                <a16:creationId xmlns:a16="http://schemas.microsoft.com/office/drawing/2014/main" id="{D74AB2AF-6B8F-96DA-0DF5-758BD919496E}"/>
              </a:ext>
            </a:extLst>
          </p:cNvPr>
          <p:cNvSpPr>
            <a:spLocks noGrp="1"/>
          </p:cNvSpPr>
          <p:nvPr>
            <p:ph sz="quarter" idx="10"/>
          </p:nvPr>
        </p:nvSpPr>
        <p:spPr/>
        <p:txBody>
          <a:bodyPr>
            <a:normAutofit fontScale="92500" lnSpcReduction="10000"/>
          </a:bodyPr>
          <a:lstStyle/>
          <a:p>
            <a:pPr marL="380990" indent="-380990"/>
            <a:r>
              <a:rPr lang="en-GB" dirty="0"/>
              <a:t>Jan 2018 </a:t>
            </a:r>
          </a:p>
          <a:p>
            <a:pPr marL="380990" indent="-380990"/>
            <a:r>
              <a:rPr lang="en-GB" sz="1867" dirty="0">
                <a:solidFill>
                  <a:srgbClr val="00B050"/>
                </a:solidFill>
              </a:rPr>
              <a:t>Meeting Structure was Stable</a:t>
            </a:r>
          </a:p>
          <a:p>
            <a:pPr marL="380990" indent="-380990"/>
            <a:r>
              <a:rPr lang="en-GB" sz="1867" dirty="0">
                <a:solidFill>
                  <a:srgbClr val="00B050"/>
                </a:solidFill>
              </a:rPr>
              <a:t>Opportunities for Improvement were observed from available data</a:t>
            </a:r>
          </a:p>
          <a:p>
            <a:pPr marL="380990" indent="-380990"/>
            <a:r>
              <a:rPr lang="en-GB" sz="1867" dirty="0">
                <a:solidFill>
                  <a:srgbClr val="00B050"/>
                </a:solidFill>
              </a:rPr>
              <a:t>LPS Meeting well attended</a:t>
            </a:r>
          </a:p>
          <a:p>
            <a:pPr marL="380990" indent="-380990"/>
            <a:r>
              <a:rPr lang="en-GB" sz="1867" dirty="0">
                <a:solidFill>
                  <a:srgbClr val="00B050"/>
                </a:solidFill>
              </a:rPr>
              <a:t>White board meetings referencing WWP</a:t>
            </a:r>
          </a:p>
          <a:p>
            <a:pPr marL="380990" indent="-380990"/>
            <a:r>
              <a:rPr lang="en-GB" sz="1867" dirty="0">
                <a:solidFill>
                  <a:srgbClr val="FF0000"/>
                </a:solidFill>
              </a:rPr>
              <a:t>Actuals not completed</a:t>
            </a:r>
          </a:p>
          <a:p>
            <a:pPr marL="380990" indent="-380990"/>
            <a:r>
              <a:rPr lang="en-GB" sz="1867" dirty="0">
                <a:solidFill>
                  <a:srgbClr val="FF0000"/>
                </a:solidFill>
              </a:rPr>
              <a:t>WWP not describing work</a:t>
            </a:r>
          </a:p>
          <a:p>
            <a:pPr marL="380990" indent="-380990"/>
            <a:r>
              <a:rPr lang="en-GB" sz="1867" dirty="0">
                <a:solidFill>
                  <a:srgbClr val="FF0000"/>
                </a:solidFill>
              </a:rPr>
              <a:t>Not full campus engagement</a:t>
            </a:r>
          </a:p>
          <a:p>
            <a:pPr marL="380990" indent="-380990"/>
            <a:r>
              <a:rPr lang="en-GB" sz="1867" dirty="0">
                <a:solidFill>
                  <a:srgbClr val="FF0000"/>
                </a:solidFill>
              </a:rPr>
              <a:t>Daily Huddle (DAB’s)/ Campus work planning not standardised</a:t>
            </a:r>
          </a:p>
          <a:p>
            <a:pPr marL="380990" indent="-380990"/>
            <a:r>
              <a:rPr lang="en-GB" dirty="0">
                <a:solidFill>
                  <a:schemeClr val="tx1"/>
                </a:solidFill>
              </a:rPr>
              <a:t>2020</a:t>
            </a:r>
          </a:p>
          <a:p>
            <a:pPr marL="380990" indent="-380990"/>
            <a:r>
              <a:rPr lang="en-GB" sz="1867" dirty="0">
                <a:solidFill>
                  <a:srgbClr val="7030A0"/>
                </a:solidFill>
              </a:rPr>
              <a:t>WWP/LPS fully digitised</a:t>
            </a:r>
          </a:p>
          <a:p>
            <a:pPr marL="380990" indent="-380990"/>
            <a:r>
              <a:rPr lang="en-GB" sz="1867" dirty="0">
                <a:solidFill>
                  <a:srgbClr val="7030A0"/>
                </a:solidFill>
              </a:rPr>
              <a:t>Design &amp; quality and </a:t>
            </a:r>
            <a:r>
              <a:rPr lang="en-GB" sz="1867" dirty="0" err="1">
                <a:solidFill>
                  <a:srgbClr val="7030A0"/>
                </a:solidFill>
              </a:rPr>
              <a:t>Cx</a:t>
            </a:r>
            <a:r>
              <a:rPr lang="en-GB" sz="1867" dirty="0">
                <a:solidFill>
                  <a:srgbClr val="7030A0"/>
                </a:solidFill>
              </a:rPr>
              <a:t> functions added</a:t>
            </a:r>
          </a:p>
          <a:p>
            <a:pPr marL="380990" indent="-380990"/>
            <a:r>
              <a:rPr lang="en-GB" sz="1867" dirty="0">
                <a:solidFill>
                  <a:srgbClr val="7030A0"/>
                </a:solidFill>
              </a:rPr>
              <a:t>BIM and WWP became more integrated</a:t>
            </a:r>
          </a:p>
          <a:p>
            <a:pPr marL="380990" indent="-380990"/>
            <a:r>
              <a:rPr lang="en-GB" sz="1867" dirty="0">
                <a:solidFill>
                  <a:srgbClr val="7030A0"/>
                </a:solidFill>
              </a:rPr>
              <a:t>COVID Pandemic- Increased the use and reliance on digital information platform</a:t>
            </a:r>
          </a:p>
        </p:txBody>
      </p:sp>
    </p:spTree>
    <p:extLst>
      <p:ext uri="{BB962C8B-B14F-4D97-AF65-F5344CB8AC3E}">
        <p14:creationId xmlns:p14="http://schemas.microsoft.com/office/powerpoint/2010/main" val="361879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EF1BE7-8A49-0DA5-9EC5-879E3B1C01FA}"/>
              </a:ext>
            </a:extLst>
          </p:cNvPr>
          <p:cNvSpPr>
            <a:spLocks noGrp="1"/>
          </p:cNvSpPr>
          <p:nvPr>
            <p:ph type="body" sz="quarter" idx="11"/>
          </p:nvPr>
        </p:nvSpPr>
        <p:spPr>
          <a:xfrm>
            <a:off x="60113" y="0"/>
            <a:ext cx="10488738" cy="960107"/>
          </a:xfrm>
        </p:spPr>
        <p:txBody>
          <a:bodyPr>
            <a:normAutofit/>
          </a:bodyPr>
          <a:lstStyle/>
          <a:p>
            <a:pPr marL="0" indent="0">
              <a:buNone/>
            </a:pPr>
            <a:r>
              <a:rPr lang="en-GB" dirty="0"/>
              <a:t>Actuals resources and Quantity of work reviewed daily</a:t>
            </a:r>
          </a:p>
        </p:txBody>
      </p:sp>
      <p:pic>
        <p:nvPicPr>
          <p:cNvPr id="4" name="Content Placeholder 3"/>
          <p:cNvPicPr>
            <a:picLocks noGrp="1" noChangeAspect="1"/>
          </p:cNvPicPr>
          <p:nvPr>
            <p:ph sz="quarter" idx="10"/>
          </p:nvPr>
        </p:nvPicPr>
        <p:blipFill>
          <a:blip r:embed="rId3"/>
          <a:stretch>
            <a:fillRect/>
          </a:stretch>
        </p:blipFill>
        <p:spPr>
          <a:xfrm>
            <a:off x="569096" y="960107"/>
            <a:ext cx="10566990" cy="5249985"/>
          </a:xfrm>
          <a:prstGeom prst="rect">
            <a:avLst/>
          </a:prstGeom>
        </p:spPr>
      </p:pic>
    </p:spTree>
    <p:extLst>
      <p:ext uri="{BB962C8B-B14F-4D97-AF65-F5344CB8AC3E}">
        <p14:creationId xmlns:p14="http://schemas.microsoft.com/office/powerpoint/2010/main" val="202512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5D2403-6A7A-7663-7C1D-B4274B153E09}"/>
              </a:ext>
            </a:extLst>
          </p:cNvPr>
          <p:cNvPicPr>
            <a:picLocks noGrp="1" noChangeAspect="1"/>
          </p:cNvPicPr>
          <p:nvPr>
            <p:ph sz="quarter" idx="10"/>
          </p:nvPr>
        </p:nvPicPr>
        <p:blipFill>
          <a:blip r:embed="rId2"/>
          <a:stretch>
            <a:fillRect/>
          </a:stretch>
        </p:blipFill>
        <p:spPr>
          <a:xfrm>
            <a:off x="677222" y="1411819"/>
            <a:ext cx="10835441" cy="4875966"/>
          </a:xfrm>
          <a:prstGeom prst="rect">
            <a:avLst/>
          </a:prstGeom>
        </p:spPr>
      </p:pic>
      <p:sp>
        <p:nvSpPr>
          <p:cNvPr id="5" name="Oval 4">
            <a:extLst>
              <a:ext uri="{FF2B5EF4-FFF2-40B4-BE49-F238E27FC236}">
                <a16:creationId xmlns:a16="http://schemas.microsoft.com/office/drawing/2014/main" id="{FD12F4FB-2303-8DC9-DEA9-E30C37D39112}"/>
              </a:ext>
            </a:extLst>
          </p:cNvPr>
          <p:cNvSpPr/>
          <p:nvPr/>
        </p:nvSpPr>
        <p:spPr>
          <a:xfrm>
            <a:off x="6135586" y="1316181"/>
            <a:ext cx="2820389" cy="979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85" dirty="0"/>
              <a:t>Average of 350 tasks per week</a:t>
            </a:r>
          </a:p>
        </p:txBody>
      </p:sp>
      <p:sp>
        <p:nvSpPr>
          <p:cNvPr id="3" name="Text Placeholder 2">
            <a:extLst>
              <a:ext uri="{FF2B5EF4-FFF2-40B4-BE49-F238E27FC236}">
                <a16:creationId xmlns:a16="http://schemas.microsoft.com/office/drawing/2014/main" id="{AFD66A97-1671-BF0F-E53A-9A7DDB29CFC1}"/>
              </a:ext>
            </a:extLst>
          </p:cNvPr>
          <p:cNvSpPr>
            <a:spLocks noGrp="1"/>
          </p:cNvSpPr>
          <p:nvPr>
            <p:ph type="body" sz="quarter" idx="11"/>
          </p:nvPr>
        </p:nvSpPr>
        <p:spPr>
          <a:xfrm>
            <a:off x="0" y="20107"/>
            <a:ext cx="5994448" cy="670983"/>
          </a:xfrm>
        </p:spPr>
        <p:txBody>
          <a:bodyPr>
            <a:normAutofit fontScale="85000" lnSpcReduction="10000"/>
          </a:bodyPr>
          <a:lstStyle/>
          <a:p>
            <a:pPr marL="0" indent="0">
              <a:buNone/>
            </a:pPr>
            <a:r>
              <a:rPr lang="en-GB" sz="2667" dirty="0"/>
              <a:t>Excel to Digital Platform LPS April 2017</a:t>
            </a:r>
          </a:p>
          <a:p>
            <a:endParaRPr lang="en-GB" dirty="0"/>
          </a:p>
        </p:txBody>
      </p:sp>
    </p:spTree>
    <p:extLst>
      <p:ext uri="{BB962C8B-B14F-4D97-AF65-F5344CB8AC3E}">
        <p14:creationId xmlns:p14="http://schemas.microsoft.com/office/powerpoint/2010/main" val="40930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DBCB8-9568-8880-6B92-5E0782589D56}"/>
              </a:ext>
            </a:extLst>
          </p:cNvPr>
          <p:cNvSpPr>
            <a:spLocks noGrp="1"/>
          </p:cNvSpPr>
          <p:nvPr>
            <p:ph type="body" sz="quarter" idx="11"/>
          </p:nvPr>
        </p:nvSpPr>
        <p:spPr/>
        <p:txBody>
          <a:bodyPr>
            <a:normAutofit/>
          </a:bodyPr>
          <a:lstStyle/>
          <a:p>
            <a:pPr marL="0" indent="0">
              <a:buNone/>
            </a:pPr>
            <a:r>
              <a:rPr lang="en-GB" dirty="0"/>
              <a:t>Platform </a:t>
            </a:r>
            <a:r>
              <a:rPr lang="en-GB" dirty="0" err="1"/>
              <a:t>ppc</a:t>
            </a:r>
            <a:r>
              <a:rPr lang="en-GB" dirty="0"/>
              <a:t> review</a:t>
            </a:r>
          </a:p>
        </p:txBody>
      </p:sp>
      <p:pic>
        <p:nvPicPr>
          <p:cNvPr id="4" name="Content Placeholder 3"/>
          <p:cNvPicPr>
            <a:picLocks noGrp="1" noChangeAspect="1"/>
          </p:cNvPicPr>
          <p:nvPr>
            <p:ph sz="quarter" idx="10"/>
          </p:nvPr>
        </p:nvPicPr>
        <p:blipFill>
          <a:blip r:embed="rId3"/>
          <a:stretch>
            <a:fillRect/>
          </a:stretch>
        </p:blipFill>
        <p:spPr>
          <a:xfrm>
            <a:off x="334433" y="1263531"/>
            <a:ext cx="11521017" cy="4589135"/>
          </a:xfrm>
          <a:prstGeom prst="rect">
            <a:avLst/>
          </a:prstGeom>
        </p:spPr>
      </p:pic>
    </p:spTree>
    <p:extLst>
      <p:ext uri="{BB962C8B-B14F-4D97-AF65-F5344CB8AC3E}">
        <p14:creationId xmlns:p14="http://schemas.microsoft.com/office/powerpoint/2010/main" val="237869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299839-6A87-4E6B-A192-9119110C17ED}"/>
              </a:ext>
            </a:extLst>
          </p:cNvPr>
          <p:cNvSpPr>
            <a:spLocks noGrp="1"/>
          </p:cNvSpPr>
          <p:nvPr>
            <p:ph type="body" sz="quarter" idx="11"/>
          </p:nvPr>
        </p:nvSpPr>
        <p:spPr>
          <a:xfrm>
            <a:off x="0" y="108565"/>
            <a:ext cx="6390563" cy="670983"/>
          </a:xfrm>
        </p:spPr>
        <p:txBody>
          <a:bodyPr vert="horz" lIns="121920" tIns="60960" rIns="121920" bIns="60960" rtlCol="0" anchor="t">
            <a:normAutofit fontScale="92500"/>
          </a:bodyPr>
          <a:lstStyle/>
          <a:p>
            <a:pPr marL="0" indent="0">
              <a:buNone/>
            </a:pPr>
            <a:r>
              <a:rPr lang="en-US" sz="2400" dirty="0">
                <a:cs typeface="Arial"/>
              </a:rPr>
              <a:t>Digital data Integration</a:t>
            </a:r>
            <a:endParaRPr lang="en-US" sz="2400" dirty="0"/>
          </a:p>
        </p:txBody>
      </p:sp>
      <p:pic>
        <p:nvPicPr>
          <p:cNvPr id="4" name="Picture 4" descr="Graphical user interface, application&#10;&#10;Description automatically generated">
            <a:extLst>
              <a:ext uri="{FF2B5EF4-FFF2-40B4-BE49-F238E27FC236}">
                <a16:creationId xmlns:a16="http://schemas.microsoft.com/office/drawing/2014/main" id="{330E574C-B5BC-4B3B-B7C3-B4DEE49DB780}"/>
              </a:ext>
            </a:extLst>
          </p:cNvPr>
          <p:cNvPicPr>
            <a:picLocks noChangeAspect="1"/>
          </p:cNvPicPr>
          <p:nvPr/>
        </p:nvPicPr>
        <p:blipFill>
          <a:blip r:embed="rId3"/>
          <a:stretch>
            <a:fillRect/>
          </a:stretch>
        </p:blipFill>
        <p:spPr>
          <a:xfrm>
            <a:off x="957123" y="987869"/>
            <a:ext cx="9213724" cy="5090583"/>
          </a:xfrm>
          <a:prstGeom prst="rect">
            <a:avLst/>
          </a:prstGeom>
          <a:noFill/>
        </p:spPr>
      </p:pic>
    </p:spTree>
    <p:extLst>
      <p:ext uri="{BB962C8B-B14F-4D97-AF65-F5344CB8AC3E}">
        <p14:creationId xmlns:p14="http://schemas.microsoft.com/office/powerpoint/2010/main" val="415948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728ECB3-7886-4C12-B4AF-DC3746710355}"/>
              </a:ext>
            </a:extLst>
          </p:cNvPr>
          <p:cNvPicPr>
            <a:picLocks noGrp="1" noChangeAspect="1"/>
          </p:cNvPicPr>
          <p:nvPr>
            <p:ph sz="quarter" idx="11"/>
          </p:nvPr>
        </p:nvPicPr>
        <p:blipFill>
          <a:blip r:embed="rId2"/>
          <a:stretch>
            <a:fillRect/>
          </a:stretch>
        </p:blipFill>
        <p:spPr>
          <a:xfrm>
            <a:off x="6420615" y="3395757"/>
            <a:ext cx="5338990" cy="2899561"/>
          </a:xfrm>
          <a:prstGeom prst="rect">
            <a:avLst/>
          </a:prstGeom>
        </p:spPr>
      </p:pic>
      <p:sp>
        <p:nvSpPr>
          <p:cNvPr id="4" name="Text Placeholder 3">
            <a:extLst>
              <a:ext uri="{FF2B5EF4-FFF2-40B4-BE49-F238E27FC236}">
                <a16:creationId xmlns:a16="http://schemas.microsoft.com/office/drawing/2014/main" id="{09AFB819-736D-43AC-A6FD-13DDDDD06E98}"/>
              </a:ext>
            </a:extLst>
          </p:cNvPr>
          <p:cNvSpPr>
            <a:spLocks noGrp="1"/>
          </p:cNvSpPr>
          <p:nvPr>
            <p:ph type="body" sz="quarter" idx="12"/>
          </p:nvPr>
        </p:nvSpPr>
        <p:spPr>
          <a:xfrm>
            <a:off x="334433" y="164638"/>
            <a:ext cx="4134825" cy="670983"/>
          </a:xfrm>
        </p:spPr>
        <p:txBody>
          <a:bodyPr>
            <a:normAutofit/>
          </a:bodyPr>
          <a:lstStyle/>
          <a:p>
            <a:pPr marL="0" indent="0">
              <a:buNone/>
            </a:pPr>
            <a:r>
              <a:rPr lang="en-GB" dirty="0"/>
              <a:t>Use The plan</a:t>
            </a:r>
          </a:p>
        </p:txBody>
      </p:sp>
      <p:graphicFrame>
        <p:nvGraphicFramePr>
          <p:cNvPr id="10" name="TextBox 7">
            <a:extLst>
              <a:ext uri="{FF2B5EF4-FFF2-40B4-BE49-F238E27FC236}">
                <a16:creationId xmlns:a16="http://schemas.microsoft.com/office/drawing/2014/main" id="{BD69ABEF-2AF3-0035-4CA7-3BF12C91DDED}"/>
              </a:ext>
            </a:extLst>
          </p:cNvPr>
          <p:cNvGraphicFramePr/>
          <p:nvPr/>
        </p:nvGraphicFramePr>
        <p:xfrm>
          <a:off x="299803" y="1352672"/>
          <a:ext cx="11459800" cy="1969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Content Placeholder 11">
            <a:extLst>
              <a:ext uri="{FF2B5EF4-FFF2-40B4-BE49-F238E27FC236}">
                <a16:creationId xmlns:a16="http://schemas.microsoft.com/office/drawing/2014/main" id="{7F51DCEC-2712-0880-6380-0E7702E885C9}"/>
              </a:ext>
            </a:extLst>
          </p:cNvPr>
          <p:cNvPicPr>
            <a:picLocks noGrp="1" noChangeAspect="1"/>
          </p:cNvPicPr>
          <p:nvPr>
            <p:ph sz="quarter" idx="10"/>
          </p:nvPr>
        </p:nvPicPr>
        <p:blipFill>
          <a:blip r:embed="rId8"/>
          <a:stretch>
            <a:fillRect/>
          </a:stretch>
        </p:blipFill>
        <p:spPr>
          <a:xfrm>
            <a:off x="566193" y="3649538"/>
            <a:ext cx="5612419" cy="2494408"/>
          </a:xfrm>
          <a:prstGeom prst="rect">
            <a:avLst/>
          </a:prstGeom>
        </p:spPr>
      </p:pic>
    </p:spTree>
    <p:extLst>
      <p:ext uri="{BB962C8B-B14F-4D97-AF65-F5344CB8AC3E}">
        <p14:creationId xmlns:p14="http://schemas.microsoft.com/office/powerpoint/2010/main" val="359462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74FC2C-762B-509E-FBE4-CB13DCBF8A7A}"/>
              </a:ext>
            </a:extLst>
          </p:cNvPr>
          <p:cNvSpPr>
            <a:spLocks noGrp="1"/>
          </p:cNvSpPr>
          <p:nvPr>
            <p:ph type="body" sz="quarter" idx="11"/>
          </p:nvPr>
        </p:nvSpPr>
        <p:spPr>
          <a:xfrm>
            <a:off x="334433" y="58273"/>
            <a:ext cx="8929920" cy="670983"/>
          </a:xfrm>
        </p:spPr>
        <p:txBody>
          <a:bodyPr>
            <a:normAutofit/>
          </a:bodyPr>
          <a:lstStyle/>
          <a:p>
            <a:pPr marL="0" indent="0">
              <a:buNone/>
            </a:pPr>
            <a:r>
              <a:rPr lang="en-US" sz="2133" dirty="0"/>
              <a:t>Continuous improvement</a:t>
            </a:r>
            <a:endParaRPr lang="en-GB" sz="2133" dirty="0"/>
          </a:p>
        </p:txBody>
      </p:sp>
      <p:sp>
        <p:nvSpPr>
          <p:cNvPr id="4" name="Rectangle 3"/>
          <p:cNvSpPr/>
          <p:nvPr/>
        </p:nvSpPr>
        <p:spPr>
          <a:xfrm>
            <a:off x="2121461" y="5041004"/>
            <a:ext cx="8839965" cy="13083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121845" tIns="60923" rIns="121845" bIns="60923" rtlCol="0" anchor="ctr"/>
          <a:lstStyle/>
          <a:p>
            <a:pPr algn="ctr"/>
            <a:endParaRPr lang="en-US" sz="1467"/>
          </a:p>
        </p:txBody>
      </p:sp>
      <p:sp>
        <p:nvSpPr>
          <p:cNvPr id="5" name="Trapezoid 4"/>
          <p:cNvSpPr/>
          <p:nvPr/>
        </p:nvSpPr>
        <p:spPr>
          <a:xfrm rot="16200000">
            <a:off x="5103319" y="-3026426"/>
            <a:ext cx="1366284" cy="9999372"/>
          </a:xfrm>
          <a:prstGeom prst="trapezoid">
            <a:avLst>
              <a:gd name="adj" fmla="val 35356"/>
            </a:avLst>
          </a:prstGeom>
        </p:spPr>
        <p:style>
          <a:lnRef idx="1">
            <a:schemeClr val="accent1"/>
          </a:lnRef>
          <a:fillRef idx="3">
            <a:schemeClr val="accent1"/>
          </a:fillRef>
          <a:effectRef idx="2">
            <a:schemeClr val="accent1"/>
          </a:effectRef>
          <a:fontRef idx="minor">
            <a:schemeClr val="lt1"/>
          </a:fontRef>
        </p:style>
        <p:txBody>
          <a:bodyPr lIns="162821" tIns="81413" rIns="162821" bIns="81413" rtlCol="0" anchor="ctr"/>
          <a:lstStyle/>
          <a:p>
            <a:pPr algn="ctr"/>
            <a:endParaRPr lang="en-US" sz="1467"/>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413" y="1352882"/>
            <a:ext cx="1694497" cy="833519"/>
          </a:xfrm>
          <a:prstGeom prst="rect">
            <a:avLst/>
          </a:prstGeom>
          <a:ln>
            <a:solidFill>
              <a:srgbClr val="BFBFBF"/>
            </a:solidFill>
          </a:ln>
        </p:spPr>
      </p:pic>
      <p:sp>
        <p:nvSpPr>
          <p:cNvPr id="10" name="TextBox 9"/>
          <p:cNvSpPr txBox="1"/>
          <p:nvPr/>
        </p:nvSpPr>
        <p:spPr>
          <a:xfrm>
            <a:off x="229561" y="932729"/>
            <a:ext cx="2027044" cy="574657"/>
          </a:xfrm>
          <a:prstGeom prst="rect">
            <a:avLst/>
          </a:prstGeom>
          <a:noFill/>
        </p:spPr>
        <p:txBody>
          <a:bodyPr wrap="none" lIns="162821" tIns="81413" rIns="162821" bIns="81413" rtlCol="0">
            <a:spAutoFit/>
          </a:bodyPr>
          <a:lstStyle/>
          <a:p>
            <a:r>
              <a:rPr lang="en-US" sz="1333" dirty="0">
                <a:solidFill>
                  <a:schemeClr val="bg1">
                    <a:lumMod val="65000"/>
                  </a:schemeClr>
                </a:solidFill>
              </a:rPr>
              <a:t>Long Range</a:t>
            </a:r>
          </a:p>
          <a:p>
            <a:r>
              <a:rPr lang="en-US" sz="1333" dirty="0">
                <a:solidFill>
                  <a:schemeClr val="bg1">
                    <a:lumMod val="65000"/>
                  </a:schemeClr>
                </a:solidFill>
              </a:rPr>
              <a:t>Planning &amp; Coordination</a:t>
            </a:r>
          </a:p>
        </p:txBody>
      </p:sp>
      <p:sp>
        <p:nvSpPr>
          <p:cNvPr id="11" name="TextBox 10"/>
          <p:cNvSpPr txBox="1"/>
          <p:nvPr/>
        </p:nvSpPr>
        <p:spPr>
          <a:xfrm>
            <a:off x="10762927" y="925606"/>
            <a:ext cx="1367147" cy="779777"/>
          </a:xfrm>
          <a:prstGeom prst="rect">
            <a:avLst/>
          </a:prstGeom>
          <a:noFill/>
        </p:spPr>
        <p:txBody>
          <a:bodyPr wrap="square" lIns="162821" tIns="81413" rIns="162821" bIns="81413" rtlCol="0">
            <a:spAutoFit/>
          </a:bodyPr>
          <a:lstStyle/>
          <a:p>
            <a:pPr algn="r"/>
            <a:r>
              <a:rPr lang="en-US" sz="1333" dirty="0">
                <a:solidFill>
                  <a:schemeClr val="bg1">
                    <a:lumMod val="65000"/>
                  </a:schemeClr>
                </a:solidFill>
              </a:rPr>
              <a:t>Short Range</a:t>
            </a:r>
          </a:p>
          <a:p>
            <a:pPr algn="r"/>
            <a:r>
              <a:rPr lang="en-US" sz="1333" dirty="0">
                <a:solidFill>
                  <a:schemeClr val="bg1">
                    <a:lumMod val="65000"/>
                  </a:schemeClr>
                </a:solidFill>
              </a:rPr>
              <a:t>Planning &amp; Coordination</a:t>
            </a:r>
          </a:p>
        </p:txBody>
      </p:sp>
      <p:sp>
        <p:nvSpPr>
          <p:cNvPr id="12" name="TextBox 11"/>
          <p:cNvSpPr txBox="1"/>
          <p:nvPr/>
        </p:nvSpPr>
        <p:spPr>
          <a:xfrm>
            <a:off x="451590" y="2619924"/>
            <a:ext cx="2666273" cy="1313898"/>
          </a:xfrm>
          <a:prstGeom prst="rect">
            <a:avLst/>
          </a:prstGeom>
          <a:noFill/>
        </p:spPr>
        <p:txBody>
          <a:bodyPr wrap="square" lIns="162821" tIns="81413" rIns="162821" bIns="81413" rtlCol="0">
            <a:spAutoFit/>
          </a:bodyPr>
          <a:lstStyle/>
          <a:p>
            <a:r>
              <a:rPr lang="en-US" sz="1067" b="1" dirty="0">
                <a:solidFill>
                  <a:srgbClr val="595959"/>
                </a:solidFill>
              </a:rPr>
              <a:t>Master Schedule feeding filtered and aligned Contractor </a:t>
            </a:r>
            <a:r>
              <a:rPr lang="en-US" sz="1067" b="1" dirty="0" err="1">
                <a:solidFill>
                  <a:srgbClr val="595959"/>
                </a:solidFill>
              </a:rPr>
              <a:t>Programme</a:t>
            </a:r>
            <a:endParaRPr lang="en-US" sz="1067" b="1" dirty="0">
              <a:solidFill>
                <a:srgbClr val="595959"/>
              </a:solidFill>
            </a:endParaRPr>
          </a:p>
          <a:p>
            <a:pPr marL="305284" indent="-305284">
              <a:buFont typeface="Arial"/>
              <a:buChar char="•"/>
            </a:pPr>
            <a:r>
              <a:rPr lang="en-US" sz="1067" dirty="0">
                <a:solidFill>
                  <a:srgbClr val="595959"/>
                </a:solidFill>
              </a:rPr>
              <a:t>Captures all deliverables and high-level sequencing logic across the project</a:t>
            </a:r>
          </a:p>
          <a:p>
            <a:pPr marL="305284" indent="-305284">
              <a:buFont typeface="Arial"/>
              <a:buChar char="•"/>
            </a:pPr>
            <a:r>
              <a:rPr lang="en-US" sz="1067" dirty="0">
                <a:solidFill>
                  <a:srgbClr val="595959"/>
                </a:solidFill>
              </a:rPr>
              <a:t>Progress drop lined each week during package reviews</a:t>
            </a:r>
          </a:p>
        </p:txBody>
      </p:sp>
      <p:sp>
        <p:nvSpPr>
          <p:cNvPr id="13" name="TextBox 12"/>
          <p:cNvSpPr txBox="1"/>
          <p:nvPr/>
        </p:nvSpPr>
        <p:spPr>
          <a:xfrm>
            <a:off x="3167776" y="2639038"/>
            <a:ext cx="2670933" cy="1313898"/>
          </a:xfrm>
          <a:prstGeom prst="rect">
            <a:avLst/>
          </a:prstGeom>
          <a:noFill/>
        </p:spPr>
        <p:txBody>
          <a:bodyPr wrap="square" lIns="162821" tIns="81413" rIns="162821" bIns="81413" rtlCol="0">
            <a:spAutoFit/>
          </a:bodyPr>
          <a:lstStyle/>
          <a:p>
            <a:r>
              <a:rPr lang="en-US" sz="1067" b="1" dirty="0">
                <a:solidFill>
                  <a:srgbClr val="595959"/>
                </a:solidFill>
              </a:rPr>
              <a:t>6 Week Look Ahead </a:t>
            </a:r>
          </a:p>
          <a:p>
            <a:pPr marL="305284" indent="-305284">
              <a:buFont typeface="Arial"/>
              <a:buChar char="•"/>
            </a:pPr>
            <a:r>
              <a:rPr lang="en-US" sz="1067" dirty="0">
                <a:solidFill>
                  <a:srgbClr val="595959"/>
                </a:solidFill>
              </a:rPr>
              <a:t>Captures all pre-construction and construction activities that should be completed along with potential blockers identified</a:t>
            </a:r>
          </a:p>
          <a:p>
            <a:pPr marL="305284" indent="-305284">
              <a:buFont typeface="Arial"/>
              <a:buChar char="•"/>
            </a:pPr>
            <a:r>
              <a:rPr lang="en-US" sz="1067" dirty="0">
                <a:solidFill>
                  <a:srgbClr val="595959"/>
                </a:solidFill>
              </a:rPr>
              <a:t>Helps optimize sequencing logic to prevent potential clashes</a:t>
            </a:r>
          </a:p>
        </p:txBody>
      </p:sp>
      <p:sp>
        <p:nvSpPr>
          <p:cNvPr id="14" name="TextBox 13"/>
          <p:cNvSpPr txBox="1"/>
          <p:nvPr/>
        </p:nvSpPr>
        <p:spPr>
          <a:xfrm>
            <a:off x="5891483" y="2605316"/>
            <a:ext cx="3043680" cy="1642321"/>
          </a:xfrm>
          <a:prstGeom prst="rect">
            <a:avLst/>
          </a:prstGeom>
          <a:noFill/>
        </p:spPr>
        <p:txBody>
          <a:bodyPr wrap="square" lIns="162821" tIns="81413" rIns="162821" bIns="81413" rtlCol="0">
            <a:spAutoFit/>
          </a:bodyPr>
          <a:lstStyle/>
          <a:p>
            <a:r>
              <a:rPr lang="en-US" sz="1067" b="1" dirty="0">
                <a:solidFill>
                  <a:srgbClr val="595959"/>
                </a:solidFill>
              </a:rPr>
              <a:t>Weekly Work Plans </a:t>
            </a:r>
          </a:p>
          <a:p>
            <a:pPr marL="305284" indent="-305284">
              <a:buFont typeface="Arial"/>
              <a:buChar char="•"/>
            </a:pPr>
            <a:r>
              <a:rPr lang="en-US" sz="1067" dirty="0">
                <a:solidFill>
                  <a:srgbClr val="595959"/>
                </a:solidFill>
              </a:rPr>
              <a:t>Detailed plan of activities initially fed from 6-12 week Look Ahead</a:t>
            </a:r>
          </a:p>
          <a:p>
            <a:pPr marL="305284" indent="-305284">
              <a:buFont typeface="Arial"/>
              <a:buChar char="•"/>
            </a:pPr>
            <a:r>
              <a:rPr lang="en-US" sz="1067" dirty="0">
                <a:solidFill>
                  <a:srgbClr val="595959"/>
                </a:solidFill>
              </a:rPr>
              <a:t>Validating, logic, sequencing, task duration, resources and all Make Ready Needs</a:t>
            </a:r>
          </a:p>
          <a:p>
            <a:pPr marL="305284" indent="-305284">
              <a:buFont typeface="Arial"/>
              <a:buChar char="•"/>
            </a:pPr>
            <a:r>
              <a:rPr lang="en-US" sz="1067" dirty="0">
                <a:solidFill>
                  <a:srgbClr val="595959"/>
                </a:solidFill>
              </a:rPr>
              <a:t>As built record carefully checked each week for accuracy with Percentage of Activities Completed entered along with corresponding reasons for shortfall</a:t>
            </a:r>
          </a:p>
        </p:txBody>
      </p:sp>
      <p:sp>
        <p:nvSpPr>
          <p:cNvPr id="15" name="TextBox 14"/>
          <p:cNvSpPr txBox="1"/>
          <p:nvPr/>
        </p:nvSpPr>
        <p:spPr>
          <a:xfrm>
            <a:off x="8923555" y="2852936"/>
            <a:ext cx="3029096" cy="1149686"/>
          </a:xfrm>
          <a:prstGeom prst="rect">
            <a:avLst/>
          </a:prstGeom>
          <a:noFill/>
        </p:spPr>
        <p:txBody>
          <a:bodyPr wrap="square" lIns="162821" tIns="81413" rIns="162821" bIns="81413" rtlCol="0">
            <a:spAutoFit/>
          </a:bodyPr>
          <a:lstStyle/>
          <a:p>
            <a:r>
              <a:rPr lang="en-US" sz="1067" b="1" dirty="0">
                <a:solidFill>
                  <a:srgbClr val="595959"/>
                </a:solidFill>
              </a:rPr>
              <a:t>DABS</a:t>
            </a:r>
          </a:p>
          <a:p>
            <a:pPr marL="305284" indent="-305284">
              <a:buFont typeface="Arial"/>
              <a:buChar char="•"/>
            </a:pPr>
            <a:r>
              <a:rPr lang="en-US" sz="1067" dirty="0">
                <a:solidFill>
                  <a:srgbClr val="595959"/>
                </a:solidFill>
              </a:rPr>
              <a:t>Daily progress review</a:t>
            </a:r>
          </a:p>
          <a:p>
            <a:pPr marL="305284" indent="-305284">
              <a:buFont typeface="Arial"/>
              <a:buChar char="•"/>
            </a:pPr>
            <a:r>
              <a:rPr lang="en-US" sz="1067" dirty="0">
                <a:solidFill>
                  <a:srgbClr val="595959"/>
                </a:solidFill>
              </a:rPr>
              <a:t>Plan v Actual on resource allocation</a:t>
            </a:r>
          </a:p>
          <a:p>
            <a:pPr marL="305284" indent="-305284">
              <a:buFont typeface="Arial"/>
              <a:buChar char="•"/>
            </a:pPr>
            <a:r>
              <a:rPr lang="en-US" sz="1067" dirty="0">
                <a:solidFill>
                  <a:srgbClr val="595959"/>
                </a:solidFill>
              </a:rPr>
              <a:t>Daily schedule of planned activity to be tracked each day</a:t>
            </a:r>
          </a:p>
          <a:p>
            <a:pPr marL="305284" indent="-305284">
              <a:buFont typeface="Arial"/>
              <a:buChar char="•"/>
            </a:pPr>
            <a:r>
              <a:rPr lang="en-US" sz="1067" dirty="0">
                <a:solidFill>
                  <a:srgbClr val="595959"/>
                </a:solidFill>
              </a:rPr>
              <a:t>Make ready needs identified and resolved</a:t>
            </a:r>
          </a:p>
        </p:txBody>
      </p:sp>
      <p:sp>
        <p:nvSpPr>
          <p:cNvPr id="16" name="TextBox 15"/>
          <p:cNvSpPr txBox="1"/>
          <p:nvPr/>
        </p:nvSpPr>
        <p:spPr>
          <a:xfrm>
            <a:off x="5665637" y="5171960"/>
            <a:ext cx="5295789" cy="1272412"/>
          </a:xfrm>
          <a:prstGeom prst="rect">
            <a:avLst/>
          </a:prstGeom>
          <a:noFill/>
        </p:spPr>
        <p:txBody>
          <a:bodyPr wrap="square" lIns="162821" tIns="81413" rIns="162821" bIns="81413" rtlCol="0">
            <a:spAutoFit/>
          </a:bodyPr>
          <a:lstStyle/>
          <a:p>
            <a:r>
              <a:rPr lang="en-US" sz="1200" b="1" dirty="0">
                <a:solidFill>
                  <a:schemeClr val="bg1"/>
                </a:solidFill>
              </a:rPr>
              <a:t>Production Command Room</a:t>
            </a:r>
          </a:p>
          <a:p>
            <a:pPr marL="305284" indent="-305284">
              <a:buFont typeface="Arial"/>
              <a:buChar char="•"/>
            </a:pPr>
            <a:r>
              <a:rPr lang="en-US" sz="1200" dirty="0">
                <a:solidFill>
                  <a:schemeClr val="bg1"/>
                </a:solidFill>
              </a:rPr>
              <a:t>Visually illustrates a very clear factual status of the project so that anyone can swiftly get a clear understanding of the key issues and performance of the project and identify the key actions, their owners and next steps</a:t>
            </a:r>
          </a:p>
          <a:p>
            <a:pPr marL="305284" indent="-305284">
              <a:buFont typeface="Arial"/>
              <a:buChar char="•"/>
            </a:pPr>
            <a:r>
              <a:rPr lang="en-US" sz="1200" dirty="0">
                <a:solidFill>
                  <a:schemeClr val="bg1"/>
                </a:solidFill>
              </a:rPr>
              <a:t>increases awareness and active engagement across the team in the key issues, opportunities and successes</a:t>
            </a:r>
          </a:p>
        </p:txBody>
      </p:sp>
      <p:sp>
        <p:nvSpPr>
          <p:cNvPr id="17" name="Left Brace 16"/>
          <p:cNvSpPr/>
          <p:nvPr/>
        </p:nvSpPr>
        <p:spPr>
          <a:xfrm rot="16200000">
            <a:off x="5714133" y="-572385"/>
            <a:ext cx="854719" cy="10959725"/>
          </a:xfrm>
          <a:prstGeom prst="leftBrace">
            <a:avLst>
              <a:gd name="adj1" fmla="val 8333"/>
              <a:gd name="adj2" fmla="val 49716"/>
            </a:avLst>
          </a:prstGeom>
          <a:noFill/>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lIns="162821" tIns="81413" rIns="162821" bIns="81413" rtlCol="0" anchor="ctr"/>
          <a:lstStyle/>
          <a:p>
            <a:pPr algn="ctr"/>
            <a:endParaRPr lang="en-US" sz="1467"/>
          </a:p>
        </p:txBody>
      </p:sp>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2190481" y="5225376"/>
            <a:ext cx="3475157" cy="1056117"/>
          </a:xfrm>
          <a:prstGeom prst="rect">
            <a:avLst/>
          </a:prstGeom>
          <a:ln>
            <a:solidFill>
              <a:srgbClr val="595959"/>
            </a:solidFill>
          </a:ln>
        </p:spPr>
      </p:pic>
      <p:grpSp>
        <p:nvGrpSpPr>
          <p:cNvPr id="23" name="Group 22"/>
          <p:cNvGrpSpPr/>
          <p:nvPr/>
        </p:nvGrpSpPr>
        <p:grpSpPr>
          <a:xfrm>
            <a:off x="334443" y="4275951"/>
            <a:ext cx="7972144" cy="237176"/>
            <a:chOff x="1687528" y="6468403"/>
            <a:chExt cx="8546842" cy="390856"/>
          </a:xfrm>
        </p:grpSpPr>
        <p:pic>
          <p:nvPicPr>
            <p:cNvPr id="24" name="Picture 23" descr="anchor-chain-clipart-20.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87528" y="6468403"/>
              <a:ext cx="2345902" cy="381091"/>
            </a:xfrm>
            <a:prstGeom prst="rect">
              <a:avLst/>
            </a:prstGeom>
          </p:spPr>
        </p:pic>
        <p:pic>
          <p:nvPicPr>
            <p:cNvPr id="25" name="Picture 24" descr="anchor-chain-clipart-20.jpg"/>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33430" y="6473336"/>
              <a:ext cx="2067871" cy="381091"/>
            </a:xfrm>
            <a:prstGeom prst="rect">
              <a:avLst/>
            </a:prstGeom>
          </p:spPr>
        </p:pic>
        <p:pic>
          <p:nvPicPr>
            <p:cNvPr id="26" name="Picture 25" descr="anchor-chain-clipart-20.jpg"/>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01301" y="6468403"/>
              <a:ext cx="2067871" cy="381091"/>
            </a:xfrm>
            <a:prstGeom prst="rect">
              <a:avLst/>
            </a:prstGeom>
          </p:spPr>
        </p:pic>
        <p:pic>
          <p:nvPicPr>
            <p:cNvPr id="27" name="Picture 26" descr="anchor-chain-clipart-20.jpg"/>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166499" y="6478168"/>
              <a:ext cx="2067871" cy="381091"/>
            </a:xfrm>
            <a:prstGeom prst="rect">
              <a:avLst/>
            </a:prstGeom>
          </p:spPr>
        </p:pic>
      </p:grpSp>
      <p:sp>
        <p:nvSpPr>
          <p:cNvPr id="3" name="TextBox 2"/>
          <p:cNvSpPr txBox="1"/>
          <p:nvPr/>
        </p:nvSpPr>
        <p:spPr>
          <a:xfrm>
            <a:off x="2208555" y="4447794"/>
            <a:ext cx="8242541" cy="461665"/>
          </a:xfrm>
          <a:prstGeom prst="rect">
            <a:avLst/>
          </a:prstGeom>
          <a:noFill/>
        </p:spPr>
        <p:txBody>
          <a:bodyPr wrap="square" rtlCol="0">
            <a:spAutoFit/>
          </a:bodyPr>
          <a:lstStyle/>
          <a:p>
            <a:r>
              <a:rPr lang="en-GB" sz="2400" dirty="0">
                <a:ln w="0">
                  <a:solidFill>
                    <a:schemeClr val="tx2">
                      <a:lumMod val="75000"/>
                      <a:lumOff val="25000"/>
                    </a:schemeClr>
                  </a:solidFill>
                </a:ln>
                <a:solidFill>
                  <a:schemeClr val="accent1">
                    <a:lumMod val="50000"/>
                  </a:schemeClr>
                </a:solidFill>
                <a:effectLst>
                  <a:outerShdw blurRad="60007" dist="310007" dir="7680000" sy="30000" kx="1300200" algn="ctr" rotWithShape="0">
                    <a:prstClr val="black">
                      <a:alpha val="32000"/>
                    </a:prstClr>
                  </a:outerShdw>
                </a:effectLst>
              </a:rPr>
              <a:t>Strong link from master schedule to weekly work plans</a:t>
            </a:r>
          </a:p>
        </p:txBody>
      </p:sp>
      <p:pic>
        <p:nvPicPr>
          <p:cNvPr id="28" name="Picture 27" descr="anchor-chain-clipart-20.jpg"/>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08902" y="4286781"/>
            <a:ext cx="1928825" cy="231251"/>
          </a:xfrm>
          <a:prstGeom prst="rect">
            <a:avLst/>
          </a:prstGeom>
        </p:spPr>
      </p:pic>
      <p:pic>
        <p:nvPicPr>
          <p:cNvPr id="30" name="Picture 29" descr="anchor-chain-clipart-20.jpg"/>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224469" y="4286781"/>
            <a:ext cx="1928825" cy="231251"/>
          </a:xfrm>
          <a:prstGeom prst="rect">
            <a:avLst/>
          </a:prstGeom>
        </p:spPr>
      </p:pic>
      <p:pic>
        <p:nvPicPr>
          <p:cNvPr id="31" name="Picture 30">
            <a:extLst>
              <a:ext uri="{FF2B5EF4-FFF2-40B4-BE49-F238E27FC236}">
                <a16:creationId xmlns:a16="http://schemas.microsoft.com/office/drawing/2014/main" id="{2CF05300-8D29-44C3-9081-3BE8D3A9724C}"/>
              </a:ext>
            </a:extLst>
          </p:cNvPr>
          <p:cNvPicPr>
            <a:picLocks noChangeAspect="1"/>
          </p:cNvPicPr>
          <p:nvPr/>
        </p:nvPicPr>
        <p:blipFill>
          <a:blip r:embed="rId6"/>
          <a:stretch>
            <a:fillRect/>
          </a:stretch>
        </p:blipFill>
        <p:spPr>
          <a:xfrm>
            <a:off x="8386886" y="1408366"/>
            <a:ext cx="2574541" cy="1022317"/>
          </a:xfrm>
          <a:prstGeom prst="rect">
            <a:avLst/>
          </a:prstGeom>
        </p:spPr>
      </p:pic>
      <p:pic>
        <p:nvPicPr>
          <p:cNvPr id="18" name="Picture 17">
            <a:extLst>
              <a:ext uri="{FF2B5EF4-FFF2-40B4-BE49-F238E27FC236}">
                <a16:creationId xmlns:a16="http://schemas.microsoft.com/office/drawing/2014/main" id="{87977616-5F13-4E63-82F5-BEF6900E83E3}"/>
              </a:ext>
            </a:extLst>
          </p:cNvPr>
          <p:cNvPicPr>
            <a:picLocks noChangeAspect="1"/>
          </p:cNvPicPr>
          <p:nvPr/>
        </p:nvPicPr>
        <p:blipFill>
          <a:blip r:embed="rId7"/>
          <a:stretch>
            <a:fillRect/>
          </a:stretch>
        </p:blipFill>
        <p:spPr>
          <a:xfrm>
            <a:off x="9881511" y="1901811"/>
            <a:ext cx="2137751" cy="1188483"/>
          </a:xfrm>
          <a:prstGeom prst="rect">
            <a:avLst/>
          </a:prstGeom>
        </p:spPr>
      </p:pic>
      <p:pic>
        <p:nvPicPr>
          <p:cNvPr id="32" name="Picture 31">
            <a:extLst>
              <a:ext uri="{FF2B5EF4-FFF2-40B4-BE49-F238E27FC236}">
                <a16:creationId xmlns:a16="http://schemas.microsoft.com/office/drawing/2014/main" id="{842AA106-82A6-49B8-ABD0-AAD89666F32E}"/>
              </a:ext>
            </a:extLst>
          </p:cNvPr>
          <p:cNvPicPr>
            <a:picLocks noChangeAspect="1"/>
          </p:cNvPicPr>
          <p:nvPr/>
        </p:nvPicPr>
        <p:blipFill>
          <a:blip r:embed="rId8"/>
          <a:stretch>
            <a:fillRect/>
          </a:stretch>
        </p:blipFill>
        <p:spPr>
          <a:xfrm>
            <a:off x="5875234" y="968943"/>
            <a:ext cx="2454149" cy="1108440"/>
          </a:xfrm>
          <a:prstGeom prst="rect">
            <a:avLst/>
          </a:prstGeom>
        </p:spPr>
      </p:pic>
      <p:pic>
        <p:nvPicPr>
          <p:cNvPr id="33" name="Picture 32">
            <a:extLst>
              <a:ext uri="{FF2B5EF4-FFF2-40B4-BE49-F238E27FC236}">
                <a16:creationId xmlns:a16="http://schemas.microsoft.com/office/drawing/2014/main" id="{521082E8-9583-4C62-9B77-AA06D7C23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52673" y="1829343"/>
            <a:ext cx="1976711" cy="671797"/>
          </a:xfrm>
          <a:prstGeom prst="rect">
            <a:avLst/>
          </a:prstGeom>
          <a:ln>
            <a:solidFill>
              <a:srgbClr val="BFBFBF"/>
            </a:solidFill>
          </a:ln>
        </p:spPr>
      </p:pic>
      <p:pic>
        <p:nvPicPr>
          <p:cNvPr id="34" name="Picture 33">
            <a:extLst>
              <a:ext uri="{FF2B5EF4-FFF2-40B4-BE49-F238E27FC236}">
                <a16:creationId xmlns:a16="http://schemas.microsoft.com/office/drawing/2014/main" id="{D19FF4E6-DEB6-413B-A8BD-EA041DD0A09B}"/>
              </a:ext>
            </a:extLst>
          </p:cNvPr>
          <p:cNvPicPr>
            <a:picLocks noChangeAspect="1"/>
          </p:cNvPicPr>
          <p:nvPr/>
        </p:nvPicPr>
        <p:blipFill>
          <a:blip r:embed="rId10"/>
          <a:stretch>
            <a:fillRect/>
          </a:stretch>
        </p:blipFill>
        <p:spPr>
          <a:xfrm>
            <a:off x="3167777" y="1104565"/>
            <a:ext cx="2556487" cy="1108440"/>
          </a:xfrm>
          <a:prstGeom prst="rect">
            <a:avLst/>
          </a:prstGeom>
        </p:spPr>
      </p:pic>
      <p:pic>
        <p:nvPicPr>
          <p:cNvPr id="35" name="Picture 34">
            <a:extLst>
              <a:ext uri="{FF2B5EF4-FFF2-40B4-BE49-F238E27FC236}">
                <a16:creationId xmlns:a16="http://schemas.microsoft.com/office/drawing/2014/main" id="{ADCAA01E-4B5A-43DE-9DD5-E3ACAF2EA188}"/>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tretch>
            <a:fillRect/>
          </a:stretch>
        </p:blipFill>
        <p:spPr>
          <a:xfrm rot="10800000">
            <a:off x="3639643" y="1804115"/>
            <a:ext cx="2266980" cy="803776"/>
          </a:xfrm>
          <a:prstGeom prst="rect">
            <a:avLst/>
          </a:prstGeom>
          <a:ln>
            <a:solidFill>
              <a:srgbClr val="BFBFBF"/>
            </a:solidFill>
          </a:ln>
        </p:spPr>
      </p:pic>
      <p:pic>
        <p:nvPicPr>
          <p:cNvPr id="36" name="Picture 35">
            <a:extLst>
              <a:ext uri="{FF2B5EF4-FFF2-40B4-BE49-F238E27FC236}">
                <a16:creationId xmlns:a16="http://schemas.microsoft.com/office/drawing/2014/main" id="{F773F457-51A0-4F39-9AB4-129032ED26F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435869" y="2035213"/>
            <a:ext cx="1708548" cy="567924"/>
          </a:xfrm>
          <a:prstGeom prst="rect">
            <a:avLst/>
          </a:prstGeom>
          <a:ln>
            <a:solidFill>
              <a:srgbClr val="BFBFBF"/>
            </a:solidFill>
          </a:ln>
        </p:spPr>
      </p:pic>
    </p:spTree>
    <p:extLst>
      <p:ext uri="{BB962C8B-B14F-4D97-AF65-F5344CB8AC3E}">
        <p14:creationId xmlns:p14="http://schemas.microsoft.com/office/powerpoint/2010/main" val="242785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F7B844-D64A-9866-5BAE-B5C97688252A}"/>
              </a:ext>
            </a:extLst>
          </p:cNvPr>
          <p:cNvSpPr>
            <a:spLocks noGrp="1"/>
          </p:cNvSpPr>
          <p:nvPr>
            <p:ph type="body" sz="quarter" idx="11"/>
          </p:nvPr>
        </p:nvSpPr>
        <p:spPr>
          <a:xfrm>
            <a:off x="118302" y="52866"/>
            <a:ext cx="5569547" cy="670983"/>
          </a:xfrm>
        </p:spPr>
        <p:txBody>
          <a:bodyPr>
            <a:normAutofit fontScale="92500" lnSpcReduction="10000"/>
          </a:bodyPr>
          <a:lstStyle/>
          <a:p>
            <a:pPr marL="0" indent="0">
              <a:buNone/>
            </a:pPr>
            <a:r>
              <a:rPr lang="en-US" spc="-13" dirty="0"/>
              <a:t>What's wrong with the way it has always been done</a:t>
            </a:r>
            <a:endParaRPr lang="en-GB" dirty="0"/>
          </a:p>
        </p:txBody>
      </p:sp>
      <p:sp>
        <p:nvSpPr>
          <p:cNvPr id="3" name="Content Placeholder 2"/>
          <p:cNvSpPr>
            <a:spLocks noGrp="1"/>
          </p:cNvSpPr>
          <p:nvPr>
            <p:ph sz="quarter" idx="10"/>
          </p:nvPr>
        </p:nvSpPr>
        <p:spPr/>
        <p:txBody>
          <a:bodyPr/>
          <a:lstStyle/>
          <a:p>
            <a:r>
              <a:rPr lang="en-GB" sz="2400" dirty="0">
                <a:solidFill>
                  <a:srgbClr val="0070C0"/>
                </a:solidFill>
              </a:rPr>
              <a:t>Challenge </a:t>
            </a:r>
            <a:r>
              <a:rPr lang="en-GB" sz="2400" spc="7" dirty="0">
                <a:solidFill>
                  <a:srgbClr val="0070C0"/>
                </a:solidFill>
              </a:rPr>
              <a:t>with</a:t>
            </a:r>
            <a:r>
              <a:rPr lang="en-GB" sz="2400" spc="-160" dirty="0">
                <a:solidFill>
                  <a:srgbClr val="0070C0"/>
                </a:solidFill>
              </a:rPr>
              <a:t> </a:t>
            </a:r>
            <a:r>
              <a:rPr lang="en-GB" sz="2400" dirty="0">
                <a:solidFill>
                  <a:srgbClr val="0070C0"/>
                </a:solidFill>
              </a:rPr>
              <a:t>Design/Construction</a:t>
            </a:r>
            <a:endParaRPr lang="en-GB" dirty="0">
              <a:solidFill>
                <a:srgbClr val="0070C0"/>
              </a:solidFill>
            </a:endParaRPr>
          </a:p>
        </p:txBody>
      </p:sp>
      <p:sp>
        <p:nvSpPr>
          <p:cNvPr id="4" name="TextBox 3"/>
          <p:cNvSpPr txBox="1"/>
          <p:nvPr/>
        </p:nvSpPr>
        <p:spPr>
          <a:xfrm>
            <a:off x="1172899" y="2009508"/>
            <a:ext cx="3264363" cy="1290097"/>
          </a:xfrm>
          <a:prstGeom prst="rect">
            <a:avLst/>
          </a:prstGeom>
          <a:noFill/>
        </p:spPr>
        <p:txBody>
          <a:bodyPr wrap="square" rtlCol="0">
            <a:spAutoFit/>
          </a:bodyPr>
          <a:lstStyle/>
          <a:p>
            <a:pPr marL="1121805" marR="895751" indent="-252300"/>
            <a:r>
              <a:rPr lang="en-US" sz="1600" b="1" spc="-80" dirty="0">
                <a:solidFill>
                  <a:schemeClr val="tx1">
                    <a:lumMod val="65000"/>
                    <a:lumOff val="35000"/>
                  </a:schemeClr>
                </a:solidFill>
                <a:cs typeface="Arial"/>
              </a:rPr>
              <a:t>W</a:t>
            </a:r>
            <a:r>
              <a:rPr lang="en-US" sz="1600" b="1" spc="-7" dirty="0">
                <a:solidFill>
                  <a:schemeClr val="tx1">
                    <a:lumMod val="65000"/>
                    <a:lumOff val="35000"/>
                  </a:schemeClr>
                </a:solidFill>
                <a:cs typeface="Arial"/>
              </a:rPr>
              <a:t>aiti</a:t>
            </a:r>
            <a:r>
              <a:rPr lang="en-US" sz="1600" b="1" spc="-13" dirty="0">
                <a:solidFill>
                  <a:schemeClr val="tx1">
                    <a:lumMod val="65000"/>
                    <a:lumOff val="35000"/>
                  </a:schemeClr>
                </a:solidFill>
                <a:cs typeface="Arial"/>
              </a:rPr>
              <a:t>n</a:t>
            </a:r>
            <a:r>
              <a:rPr lang="en-US" sz="1600" b="1" spc="-7" dirty="0">
                <a:solidFill>
                  <a:schemeClr val="tx1">
                    <a:lumMod val="65000"/>
                    <a:lumOff val="35000"/>
                  </a:schemeClr>
                </a:solidFill>
                <a:cs typeface="Arial"/>
              </a:rPr>
              <a:t>g  25%</a:t>
            </a:r>
            <a:endParaRPr lang="en-US" sz="1600" b="1" dirty="0">
              <a:solidFill>
                <a:schemeClr val="tx1">
                  <a:lumMod val="65000"/>
                  <a:lumOff val="35000"/>
                </a:schemeClr>
              </a:solidFill>
              <a:cs typeface="Arial"/>
            </a:endParaRPr>
          </a:p>
          <a:p>
            <a:pPr marL="474121" indent="-457189">
              <a:spcBef>
                <a:spcPts val="673"/>
              </a:spcBef>
              <a:buFont typeface="Arial"/>
              <a:buChar char="•"/>
              <a:tabLst>
                <a:tab pos="474121" algn="l"/>
              </a:tabLst>
            </a:pPr>
            <a:r>
              <a:rPr lang="en-US" sz="1400" b="1" spc="-7" dirty="0">
                <a:solidFill>
                  <a:schemeClr val="tx1">
                    <a:lumMod val="65000"/>
                    <a:lumOff val="35000"/>
                  </a:schemeClr>
                </a:solidFill>
                <a:cs typeface="Arial"/>
              </a:rPr>
              <a:t>Information</a:t>
            </a:r>
            <a:endParaRPr lang="en-US" sz="1400" b="1" dirty="0">
              <a:solidFill>
                <a:schemeClr val="tx1">
                  <a:lumMod val="65000"/>
                  <a:lumOff val="35000"/>
                </a:schemeClr>
              </a:solidFill>
              <a:cs typeface="Arial"/>
            </a:endParaRPr>
          </a:p>
          <a:p>
            <a:pPr marL="474121" indent="-457189">
              <a:buFont typeface="Arial"/>
              <a:buChar char="•"/>
              <a:tabLst>
                <a:tab pos="474121" algn="l"/>
              </a:tabLst>
            </a:pPr>
            <a:r>
              <a:rPr lang="en-US" sz="1400" b="1" spc="-7" dirty="0">
                <a:solidFill>
                  <a:schemeClr val="tx1">
                    <a:lumMod val="65000"/>
                    <a:lumOff val="35000"/>
                  </a:schemeClr>
                </a:solidFill>
                <a:cs typeface="Arial"/>
              </a:rPr>
              <a:t>Prerequisite</a:t>
            </a:r>
            <a:r>
              <a:rPr lang="en-US" sz="1400" b="1" spc="-73" dirty="0">
                <a:solidFill>
                  <a:schemeClr val="tx1">
                    <a:lumMod val="65000"/>
                    <a:lumOff val="35000"/>
                  </a:schemeClr>
                </a:solidFill>
                <a:cs typeface="Arial"/>
              </a:rPr>
              <a:t> </a:t>
            </a:r>
            <a:r>
              <a:rPr lang="en-US" sz="1400" b="1" spc="-13" dirty="0">
                <a:solidFill>
                  <a:schemeClr val="tx1">
                    <a:lumMod val="65000"/>
                    <a:lumOff val="35000"/>
                  </a:schemeClr>
                </a:solidFill>
                <a:cs typeface="Arial"/>
              </a:rPr>
              <a:t>Work</a:t>
            </a:r>
            <a:endParaRPr lang="en-US" sz="1400" b="1" dirty="0">
              <a:solidFill>
                <a:schemeClr val="tx1">
                  <a:lumMod val="65000"/>
                  <a:lumOff val="35000"/>
                </a:schemeClr>
              </a:solidFill>
              <a:cs typeface="Arial"/>
            </a:endParaRPr>
          </a:p>
          <a:p>
            <a:pPr marL="474121" indent="-457189">
              <a:buFont typeface="Arial"/>
              <a:buChar char="•"/>
              <a:tabLst>
                <a:tab pos="474121" algn="l"/>
              </a:tabLst>
            </a:pPr>
            <a:r>
              <a:rPr lang="en-US" sz="1400" b="1" spc="-7" dirty="0">
                <a:solidFill>
                  <a:schemeClr val="tx1">
                    <a:lumMod val="65000"/>
                    <a:lumOff val="35000"/>
                  </a:schemeClr>
                </a:solidFill>
                <a:cs typeface="Arial"/>
              </a:rPr>
              <a:t>Materials</a:t>
            </a:r>
            <a:endParaRPr lang="en-US" sz="1400" b="1" dirty="0">
              <a:solidFill>
                <a:schemeClr val="tx1">
                  <a:lumMod val="65000"/>
                  <a:lumOff val="35000"/>
                </a:schemeClr>
              </a:solidFill>
              <a:cs typeface="Arial"/>
            </a:endParaRPr>
          </a:p>
          <a:p>
            <a:pPr marL="474121" indent="-457189">
              <a:buFont typeface="Arial"/>
              <a:buChar char="•"/>
              <a:tabLst>
                <a:tab pos="474121" algn="l"/>
              </a:tabLst>
            </a:pPr>
            <a:r>
              <a:rPr lang="en-US" sz="1400" b="1" spc="-7" dirty="0">
                <a:solidFill>
                  <a:schemeClr val="tx1">
                    <a:lumMod val="65000"/>
                    <a:lumOff val="35000"/>
                  </a:schemeClr>
                </a:solidFill>
                <a:cs typeface="Arial"/>
              </a:rPr>
              <a:t>Equipment &amp;</a:t>
            </a:r>
            <a:r>
              <a:rPr lang="en-US" sz="1400" b="1" spc="-113" dirty="0">
                <a:solidFill>
                  <a:schemeClr val="tx1">
                    <a:lumMod val="65000"/>
                    <a:lumOff val="35000"/>
                  </a:schemeClr>
                </a:solidFill>
                <a:cs typeface="Arial"/>
              </a:rPr>
              <a:t> </a:t>
            </a:r>
            <a:r>
              <a:rPr lang="en-US" sz="1400" b="1" spc="-53" dirty="0">
                <a:solidFill>
                  <a:schemeClr val="tx1">
                    <a:lumMod val="65000"/>
                    <a:lumOff val="35000"/>
                  </a:schemeClr>
                </a:solidFill>
                <a:cs typeface="Arial"/>
              </a:rPr>
              <a:t>Tools</a:t>
            </a:r>
            <a:endParaRPr lang="en-US" sz="1400" b="1" dirty="0">
              <a:solidFill>
                <a:schemeClr val="tx1">
                  <a:lumMod val="65000"/>
                  <a:lumOff val="35000"/>
                </a:schemeClr>
              </a:solidFill>
              <a:cs typeface="Arial"/>
            </a:endParaRPr>
          </a:p>
        </p:txBody>
      </p:sp>
      <p:sp>
        <p:nvSpPr>
          <p:cNvPr id="5" name="TextBox 4"/>
          <p:cNvSpPr txBox="1"/>
          <p:nvPr/>
        </p:nvSpPr>
        <p:spPr>
          <a:xfrm>
            <a:off x="2005324" y="3510300"/>
            <a:ext cx="1632181" cy="584775"/>
          </a:xfrm>
          <a:prstGeom prst="rect">
            <a:avLst/>
          </a:prstGeom>
          <a:noFill/>
        </p:spPr>
        <p:txBody>
          <a:bodyPr wrap="square" rtlCol="0">
            <a:spAutoFit/>
          </a:bodyPr>
          <a:lstStyle/>
          <a:p>
            <a:r>
              <a:rPr lang="en-GB" sz="1600" b="1" dirty="0">
                <a:solidFill>
                  <a:schemeClr val="tx1">
                    <a:lumMod val="65000"/>
                    <a:lumOff val="35000"/>
                  </a:schemeClr>
                </a:solidFill>
              </a:rPr>
              <a:t>Unnecessary Movement 13%</a:t>
            </a:r>
          </a:p>
        </p:txBody>
      </p:sp>
      <p:sp>
        <p:nvSpPr>
          <p:cNvPr id="6" name="TextBox 5"/>
          <p:cNvSpPr txBox="1"/>
          <p:nvPr/>
        </p:nvSpPr>
        <p:spPr>
          <a:xfrm>
            <a:off x="2543605" y="4353482"/>
            <a:ext cx="2016224" cy="830997"/>
          </a:xfrm>
          <a:prstGeom prst="rect">
            <a:avLst/>
          </a:prstGeom>
          <a:noFill/>
        </p:spPr>
        <p:txBody>
          <a:bodyPr wrap="square" rtlCol="0">
            <a:spAutoFit/>
          </a:bodyPr>
          <a:lstStyle/>
          <a:p>
            <a:r>
              <a:rPr lang="en-GB" sz="1600" b="1" dirty="0">
                <a:solidFill>
                  <a:schemeClr val="tx1">
                    <a:lumMod val="65000"/>
                    <a:lumOff val="35000"/>
                  </a:schemeClr>
                </a:solidFill>
              </a:rPr>
              <a:t>Unnecessary Material Handling 12%</a:t>
            </a:r>
          </a:p>
        </p:txBody>
      </p:sp>
      <p:sp>
        <p:nvSpPr>
          <p:cNvPr id="7" name="TextBox 6"/>
          <p:cNvSpPr txBox="1"/>
          <p:nvPr/>
        </p:nvSpPr>
        <p:spPr>
          <a:xfrm>
            <a:off x="4245157" y="5130671"/>
            <a:ext cx="1728192" cy="338554"/>
          </a:xfrm>
          <a:prstGeom prst="rect">
            <a:avLst/>
          </a:prstGeom>
          <a:noFill/>
        </p:spPr>
        <p:txBody>
          <a:bodyPr wrap="square" rtlCol="0">
            <a:spAutoFit/>
          </a:bodyPr>
          <a:lstStyle/>
          <a:p>
            <a:r>
              <a:rPr lang="en-GB" sz="1600" b="1" dirty="0">
                <a:solidFill>
                  <a:schemeClr val="tx1">
                    <a:lumMod val="65000"/>
                    <a:lumOff val="35000"/>
                  </a:schemeClr>
                </a:solidFill>
              </a:rPr>
              <a:t>Rework 8%</a:t>
            </a:r>
          </a:p>
        </p:txBody>
      </p:sp>
      <p:sp>
        <p:nvSpPr>
          <p:cNvPr id="8" name="object 3"/>
          <p:cNvSpPr/>
          <p:nvPr/>
        </p:nvSpPr>
        <p:spPr>
          <a:xfrm>
            <a:off x="5039883" y="2139630"/>
            <a:ext cx="5770863" cy="3360373"/>
          </a:xfrm>
          <a:prstGeom prst="rect">
            <a:avLst/>
          </a:prstGeom>
          <a:blipFill>
            <a:blip r:embed="rId3" cstate="print"/>
            <a:stretch>
              <a:fillRect/>
            </a:stretch>
          </a:blipFill>
        </p:spPr>
        <p:txBody>
          <a:bodyPr wrap="square" lIns="0" tIns="0" rIns="0" bIns="0" rtlCol="0"/>
          <a:lstStyle/>
          <a:p>
            <a:endParaRPr sz="2400"/>
          </a:p>
        </p:txBody>
      </p:sp>
      <p:sp>
        <p:nvSpPr>
          <p:cNvPr id="9" name="TextBox 8"/>
          <p:cNvSpPr txBox="1"/>
          <p:nvPr/>
        </p:nvSpPr>
        <p:spPr>
          <a:xfrm>
            <a:off x="8304245" y="2948947"/>
            <a:ext cx="1824203" cy="830997"/>
          </a:xfrm>
          <a:prstGeom prst="rect">
            <a:avLst/>
          </a:prstGeom>
          <a:noFill/>
        </p:spPr>
        <p:txBody>
          <a:bodyPr wrap="square" rtlCol="0">
            <a:spAutoFit/>
          </a:bodyPr>
          <a:lstStyle/>
          <a:p>
            <a:r>
              <a:rPr lang="en-GB" sz="2400" dirty="0">
                <a:solidFill>
                  <a:schemeClr val="bg1"/>
                </a:solidFill>
              </a:rPr>
              <a:t>Productive Time 42%</a:t>
            </a:r>
          </a:p>
        </p:txBody>
      </p:sp>
      <p:sp>
        <p:nvSpPr>
          <p:cNvPr id="10" name="TextBox 9"/>
          <p:cNvSpPr txBox="1"/>
          <p:nvPr/>
        </p:nvSpPr>
        <p:spPr>
          <a:xfrm>
            <a:off x="5903979" y="3140968"/>
            <a:ext cx="1824203" cy="1200329"/>
          </a:xfrm>
          <a:prstGeom prst="rect">
            <a:avLst/>
          </a:prstGeom>
          <a:noFill/>
        </p:spPr>
        <p:txBody>
          <a:bodyPr wrap="square" rtlCol="0">
            <a:spAutoFit/>
          </a:bodyPr>
          <a:lstStyle/>
          <a:p>
            <a:r>
              <a:rPr lang="en-GB" sz="2400" dirty="0">
                <a:solidFill>
                  <a:schemeClr val="bg1"/>
                </a:solidFill>
              </a:rPr>
              <a:t>Non Productive Time 58%</a:t>
            </a:r>
          </a:p>
        </p:txBody>
      </p:sp>
      <p:sp>
        <p:nvSpPr>
          <p:cNvPr id="11" name="TextBox 10"/>
          <p:cNvSpPr txBox="1"/>
          <p:nvPr/>
        </p:nvSpPr>
        <p:spPr>
          <a:xfrm>
            <a:off x="6288022" y="5716224"/>
            <a:ext cx="5569545" cy="338554"/>
          </a:xfrm>
          <a:prstGeom prst="rect">
            <a:avLst/>
          </a:prstGeom>
          <a:noFill/>
        </p:spPr>
        <p:txBody>
          <a:bodyPr wrap="square" rtlCol="0">
            <a:spAutoFit/>
          </a:bodyPr>
          <a:lstStyle/>
          <a:p>
            <a:pPr marL="16933"/>
            <a:r>
              <a:rPr lang="en-GB" sz="1600" b="1" i="1" spc="-7" dirty="0">
                <a:solidFill>
                  <a:schemeClr val="tx1">
                    <a:lumMod val="65000"/>
                    <a:lumOff val="35000"/>
                  </a:schemeClr>
                </a:solidFill>
                <a:cs typeface="Arial"/>
              </a:rPr>
              <a:t>Source: </a:t>
            </a:r>
            <a:r>
              <a:rPr lang="en-GB" sz="1600" b="1" i="1" dirty="0">
                <a:solidFill>
                  <a:schemeClr val="tx1">
                    <a:lumMod val="65000"/>
                    <a:lumOff val="35000"/>
                  </a:schemeClr>
                </a:solidFill>
                <a:cs typeface="Arial"/>
              </a:rPr>
              <a:t>Construction Industry Institute -</a:t>
            </a:r>
            <a:r>
              <a:rPr lang="en-GB" sz="1600" b="1" i="1" spc="-200" dirty="0">
                <a:solidFill>
                  <a:schemeClr val="tx1">
                    <a:lumMod val="65000"/>
                    <a:lumOff val="35000"/>
                  </a:schemeClr>
                </a:solidFill>
                <a:cs typeface="Arial"/>
              </a:rPr>
              <a:t> </a:t>
            </a:r>
            <a:r>
              <a:rPr lang="en-GB" sz="1600" b="1" i="1" dirty="0">
                <a:solidFill>
                  <a:schemeClr val="tx1">
                    <a:lumMod val="65000"/>
                    <a:lumOff val="35000"/>
                  </a:schemeClr>
                </a:solidFill>
                <a:cs typeface="Arial"/>
              </a:rPr>
              <a:t>CII</a:t>
            </a:r>
            <a:endParaRPr lang="en-GB" sz="1600" b="1" dirty="0">
              <a:solidFill>
                <a:schemeClr val="tx1">
                  <a:lumMod val="65000"/>
                  <a:lumOff val="35000"/>
                </a:schemeClr>
              </a:solidFill>
              <a:cs typeface="Arial"/>
            </a:endParaRPr>
          </a:p>
        </p:txBody>
      </p:sp>
      <p:sp>
        <p:nvSpPr>
          <p:cNvPr id="12" name="TextBox 11"/>
          <p:cNvSpPr txBox="1"/>
          <p:nvPr/>
        </p:nvSpPr>
        <p:spPr>
          <a:xfrm>
            <a:off x="719403" y="5716225"/>
            <a:ext cx="4704523" cy="461665"/>
          </a:xfrm>
          <a:prstGeom prst="rect">
            <a:avLst/>
          </a:prstGeom>
          <a:noFill/>
        </p:spPr>
        <p:txBody>
          <a:bodyPr wrap="square" rtlCol="0">
            <a:spAutoFit/>
          </a:bodyPr>
          <a:lstStyle/>
          <a:p>
            <a:pPr marL="16933"/>
            <a:r>
              <a:rPr lang="en-GB" sz="2400" i="1" dirty="0">
                <a:solidFill>
                  <a:srgbClr val="0070C0"/>
                </a:solidFill>
                <a:cs typeface="Arial"/>
              </a:rPr>
              <a:t>Manufacturing </a:t>
            </a:r>
            <a:r>
              <a:rPr lang="en-GB" sz="2400" i="1" spc="-7" dirty="0">
                <a:solidFill>
                  <a:srgbClr val="0070C0"/>
                </a:solidFill>
                <a:cs typeface="Arial"/>
              </a:rPr>
              <a:t>Waste </a:t>
            </a:r>
            <a:r>
              <a:rPr lang="en-GB" sz="2400" i="1" dirty="0">
                <a:solidFill>
                  <a:srgbClr val="0070C0"/>
                </a:solidFill>
                <a:cs typeface="Arial"/>
              </a:rPr>
              <a:t>=</a:t>
            </a:r>
            <a:r>
              <a:rPr lang="en-GB" sz="2400" i="1" spc="-207" dirty="0">
                <a:solidFill>
                  <a:srgbClr val="0070C0"/>
                </a:solidFill>
                <a:cs typeface="Arial"/>
              </a:rPr>
              <a:t> </a:t>
            </a:r>
            <a:r>
              <a:rPr lang="en-GB" sz="2400" i="1" dirty="0">
                <a:solidFill>
                  <a:srgbClr val="0070C0"/>
                </a:solidFill>
                <a:cs typeface="Arial"/>
              </a:rPr>
              <a:t>26%</a:t>
            </a:r>
            <a:endParaRPr lang="en-GB" sz="2400" dirty="0">
              <a:solidFill>
                <a:srgbClr val="0070C0"/>
              </a:solidFill>
              <a:cs typeface="Arial"/>
            </a:endParaRPr>
          </a:p>
        </p:txBody>
      </p:sp>
    </p:spTree>
    <p:extLst>
      <p:ext uri="{BB962C8B-B14F-4D97-AF65-F5344CB8AC3E}">
        <p14:creationId xmlns:p14="http://schemas.microsoft.com/office/powerpoint/2010/main" val="416311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C1A6BD-0EDF-CEDC-1479-7A0EE596BAD7}"/>
              </a:ext>
            </a:extLst>
          </p:cNvPr>
          <p:cNvSpPr>
            <a:spLocks noGrp="1"/>
          </p:cNvSpPr>
          <p:nvPr>
            <p:ph type="body" sz="quarter" idx="11"/>
          </p:nvPr>
        </p:nvSpPr>
        <p:spPr>
          <a:xfrm>
            <a:off x="334433" y="164637"/>
            <a:ext cx="5761567" cy="864096"/>
          </a:xfrm>
        </p:spPr>
        <p:txBody>
          <a:bodyPr/>
          <a:lstStyle/>
          <a:p>
            <a:pPr marL="0" indent="0">
              <a:buNone/>
            </a:pPr>
            <a:r>
              <a:rPr lang="en-US" spc="-7" dirty="0">
                <a:latin typeface="Arial"/>
                <a:cs typeface="Arial"/>
              </a:rPr>
              <a:t>so why don’t we do</a:t>
            </a:r>
            <a:r>
              <a:rPr lang="en-US" spc="173" dirty="0">
                <a:latin typeface="Arial"/>
                <a:cs typeface="Arial"/>
              </a:rPr>
              <a:t> </a:t>
            </a:r>
            <a:r>
              <a:rPr lang="en-US" spc="-7" dirty="0">
                <a:latin typeface="Arial"/>
                <a:cs typeface="Arial"/>
              </a:rPr>
              <a:t>it?</a:t>
            </a:r>
            <a:endParaRPr lang="en-GB" dirty="0"/>
          </a:p>
        </p:txBody>
      </p:sp>
      <p:sp>
        <p:nvSpPr>
          <p:cNvPr id="3" name="Content Placeholder 2"/>
          <p:cNvSpPr>
            <a:spLocks noGrp="1"/>
          </p:cNvSpPr>
          <p:nvPr>
            <p:ph sz="quarter" idx="10"/>
          </p:nvPr>
        </p:nvSpPr>
        <p:spPr>
          <a:xfrm>
            <a:off x="334434" y="1043267"/>
            <a:ext cx="7009705" cy="5090583"/>
          </a:xfrm>
        </p:spPr>
        <p:txBody>
          <a:bodyPr>
            <a:normAutofit fontScale="92500" lnSpcReduction="10000"/>
          </a:bodyPr>
          <a:lstStyle/>
          <a:p>
            <a:pPr marL="449569" marR="2642381" indent="-432636">
              <a:lnSpc>
                <a:spcPct val="100000"/>
              </a:lnSpc>
              <a:buClr>
                <a:srgbClr val="00338D"/>
              </a:buClr>
              <a:buSzPct val="108333"/>
              <a:buFont typeface="Arial"/>
              <a:buChar char="•"/>
              <a:tabLst>
                <a:tab pos="450415" algn="l"/>
              </a:tabLst>
            </a:pPr>
            <a:r>
              <a:rPr lang="en-US" sz="1467" spc="-13" dirty="0">
                <a:latin typeface="Arial"/>
                <a:cs typeface="Arial"/>
              </a:rPr>
              <a:t>Lean Construction is growing </a:t>
            </a:r>
            <a:r>
              <a:rPr lang="en-US" sz="1467" spc="-7" dirty="0">
                <a:latin typeface="Arial"/>
                <a:cs typeface="Arial"/>
              </a:rPr>
              <a:t>in acceptance </a:t>
            </a:r>
            <a:r>
              <a:rPr lang="en-US" sz="1467" spc="-13" dirty="0">
                <a:latin typeface="Arial"/>
                <a:cs typeface="Arial"/>
              </a:rPr>
              <a:t>within </a:t>
            </a:r>
            <a:r>
              <a:rPr lang="en-US" sz="1467" dirty="0">
                <a:latin typeface="Arial"/>
                <a:cs typeface="Arial"/>
              </a:rPr>
              <a:t>the </a:t>
            </a:r>
            <a:r>
              <a:rPr lang="en-US" sz="1467" spc="-7" dirty="0">
                <a:latin typeface="Arial"/>
                <a:cs typeface="Arial"/>
              </a:rPr>
              <a:t>Construction industry,  and more recently, </a:t>
            </a:r>
            <a:r>
              <a:rPr lang="en-US" sz="1467" spc="-13" dirty="0">
                <a:latin typeface="Arial"/>
                <a:cs typeface="Arial"/>
              </a:rPr>
              <a:t>within </a:t>
            </a:r>
            <a:r>
              <a:rPr lang="en-US" sz="1467" spc="-7" dirty="0">
                <a:latin typeface="Arial"/>
                <a:cs typeface="Arial"/>
              </a:rPr>
              <a:t>design as</a:t>
            </a:r>
            <a:r>
              <a:rPr lang="en-US" sz="1467" spc="120" dirty="0">
                <a:latin typeface="Arial"/>
                <a:cs typeface="Arial"/>
              </a:rPr>
              <a:t> </a:t>
            </a:r>
            <a:r>
              <a:rPr lang="en-US" sz="1467" spc="-20" dirty="0">
                <a:latin typeface="Arial"/>
                <a:cs typeface="Arial"/>
              </a:rPr>
              <a:t>well.</a:t>
            </a:r>
            <a:endParaRPr lang="en-US" sz="1467" dirty="0">
              <a:latin typeface="Arial"/>
              <a:cs typeface="Arial"/>
            </a:endParaRPr>
          </a:p>
          <a:p>
            <a:pPr marL="0" indent="0">
              <a:lnSpc>
                <a:spcPct val="100000"/>
              </a:lnSpc>
              <a:buClr>
                <a:srgbClr val="00338D"/>
              </a:buClr>
              <a:buNone/>
            </a:pPr>
            <a:endParaRPr lang="en-US" sz="1467" dirty="0">
              <a:latin typeface="Times New Roman"/>
              <a:cs typeface="Times New Roman"/>
            </a:endParaRPr>
          </a:p>
          <a:p>
            <a:pPr marL="449569" marR="2911614" indent="-432636">
              <a:lnSpc>
                <a:spcPct val="100000"/>
              </a:lnSpc>
              <a:spcBef>
                <a:spcPts val="1720"/>
              </a:spcBef>
              <a:buClr>
                <a:srgbClr val="00338D"/>
              </a:buClr>
              <a:buSzPct val="108333"/>
              <a:buFont typeface="Arial"/>
              <a:buChar char="•"/>
              <a:tabLst>
                <a:tab pos="450415" algn="l"/>
              </a:tabLst>
            </a:pPr>
            <a:r>
              <a:rPr lang="en-US" sz="1467" dirty="0">
                <a:latin typeface="Arial"/>
                <a:cs typeface="Arial"/>
              </a:rPr>
              <a:t>The </a:t>
            </a:r>
            <a:r>
              <a:rPr lang="en-US" sz="1467" spc="-7" dirty="0">
                <a:latin typeface="Arial"/>
                <a:cs typeface="Arial"/>
              </a:rPr>
              <a:t>goal </a:t>
            </a:r>
            <a:r>
              <a:rPr lang="en-US" sz="1467" dirty="0">
                <a:latin typeface="Arial"/>
                <a:cs typeface="Arial"/>
              </a:rPr>
              <a:t>of </a:t>
            </a:r>
            <a:r>
              <a:rPr lang="en-US" sz="1467" spc="-7" dirty="0">
                <a:latin typeface="Arial"/>
                <a:cs typeface="Arial"/>
              </a:rPr>
              <a:t>Production Management is a smooth,  even calm, system. </a:t>
            </a:r>
            <a:r>
              <a:rPr lang="en-US" sz="1467" dirty="0">
                <a:latin typeface="Arial"/>
                <a:cs typeface="Arial"/>
              </a:rPr>
              <a:t>It </a:t>
            </a:r>
            <a:r>
              <a:rPr lang="en-US" sz="1467" spc="-7" dirty="0">
                <a:latin typeface="Arial"/>
                <a:cs typeface="Arial"/>
              </a:rPr>
              <a:t>does not suit (or accommodate)  firefighters, heroes, or</a:t>
            </a:r>
            <a:r>
              <a:rPr lang="en-US" sz="1467" spc="53" dirty="0">
                <a:latin typeface="Arial"/>
                <a:cs typeface="Arial"/>
              </a:rPr>
              <a:t> </a:t>
            </a:r>
            <a:r>
              <a:rPr lang="en-US" sz="1467" spc="-7" dirty="0">
                <a:latin typeface="Arial"/>
                <a:cs typeface="Arial"/>
              </a:rPr>
              <a:t>reactionists.</a:t>
            </a:r>
          </a:p>
          <a:p>
            <a:pPr marL="449569" marR="2911614" indent="-432636">
              <a:lnSpc>
                <a:spcPct val="100000"/>
              </a:lnSpc>
              <a:spcBef>
                <a:spcPts val="1720"/>
              </a:spcBef>
              <a:buClr>
                <a:srgbClr val="00338D"/>
              </a:buClr>
              <a:buSzPct val="108333"/>
              <a:buFont typeface="Arial"/>
              <a:buChar char="•"/>
              <a:tabLst>
                <a:tab pos="450415" algn="l"/>
              </a:tabLst>
            </a:pPr>
            <a:r>
              <a:rPr lang="en-US" sz="1467" spc="-7" dirty="0">
                <a:latin typeface="Arial"/>
                <a:cs typeface="Arial"/>
              </a:rPr>
              <a:t>It takes a lot of time and effort to maintain the plan. It is very transparent which can be uncomfortable with project stakeholders</a:t>
            </a:r>
            <a:endParaRPr lang="en-US" sz="1467" dirty="0">
              <a:latin typeface="Arial"/>
              <a:cs typeface="Arial"/>
            </a:endParaRPr>
          </a:p>
          <a:p>
            <a:pPr marL="0" indent="0">
              <a:lnSpc>
                <a:spcPct val="100000"/>
              </a:lnSpc>
              <a:buClr>
                <a:srgbClr val="00338D"/>
              </a:buClr>
              <a:buNone/>
            </a:pPr>
            <a:endParaRPr lang="en-US" sz="1467" dirty="0">
              <a:latin typeface="Times New Roman"/>
              <a:cs typeface="Times New Roman"/>
            </a:endParaRPr>
          </a:p>
          <a:p>
            <a:pPr marL="449569" indent="-432636">
              <a:lnSpc>
                <a:spcPct val="100000"/>
              </a:lnSpc>
              <a:spcBef>
                <a:spcPts val="1720"/>
              </a:spcBef>
              <a:buClr>
                <a:srgbClr val="00338D"/>
              </a:buClr>
              <a:buSzPct val="108333"/>
              <a:buFont typeface="Arial"/>
              <a:buChar char="•"/>
              <a:tabLst>
                <a:tab pos="450415" algn="l"/>
              </a:tabLst>
            </a:pPr>
            <a:r>
              <a:rPr lang="en-US" sz="1467" spc="-13" dirty="0">
                <a:latin typeface="Arial"/>
                <a:cs typeface="Arial"/>
              </a:rPr>
              <a:t>Unique </a:t>
            </a:r>
            <a:r>
              <a:rPr lang="en-US" sz="1467" spc="-7" dirty="0">
                <a:latin typeface="Arial"/>
                <a:cs typeface="Arial"/>
              </a:rPr>
              <a:t>barriers </a:t>
            </a:r>
            <a:r>
              <a:rPr lang="en-US" sz="1467" dirty="0">
                <a:latin typeface="Arial"/>
                <a:cs typeface="Arial"/>
              </a:rPr>
              <a:t>to </a:t>
            </a:r>
            <a:r>
              <a:rPr lang="en-US" sz="1467" spc="-7" dirty="0">
                <a:latin typeface="Arial"/>
                <a:cs typeface="Arial"/>
              </a:rPr>
              <a:t>full Production </a:t>
            </a:r>
            <a:r>
              <a:rPr lang="en-US" sz="1467" spc="-13" dirty="0">
                <a:latin typeface="Arial"/>
                <a:cs typeface="Arial"/>
              </a:rPr>
              <a:t>Management </a:t>
            </a:r>
            <a:r>
              <a:rPr lang="en-US" sz="1467" spc="-7" dirty="0">
                <a:latin typeface="Arial"/>
                <a:cs typeface="Arial"/>
              </a:rPr>
              <a:t>implementation </a:t>
            </a:r>
            <a:endParaRPr lang="en-US" sz="1467" dirty="0">
              <a:latin typeface="Arial"/>
              <a:cs typeface="Arial"/>
            </a:endParaRPr>
          </a:p>
          <a:p>
            <a:pPr marL="928770" lvl="1" indent="-383530">
              <a:lnSpc>
                <a:spcPct val="100000"/>
              </a:lnSpc>
              <a:spcBef>
                <a:spcPts val="800"/>
              </a:spcBef>
              <a:buClr>
                <a:srgbClr val="6C6E6F"/>
              </a:buClr>
              <a:buFont typeface="Arial"/>
              <a:buChar char="–"/>
              <a:tabLst>
                <a:tab pos="929617" algn="l"/>
              </a:tabLst>
            </a:pPr>
            <a:r>
              <a:rPr lang="en-US" sz="1467" spc="-7" dirty="0">
                <a:latin typeface="Arial"/>
                <a:cs typeface="Arial"/>
              </a:rPr>
              <a:t>teams distributed across </a:t>
            </a:r>
            <a:r>
              <a:rPr lang="en-US" sz="1467" dirty="0">
                <a:latin typeface="Arial"/>
                <a:cs typeface="Arial"/>
              </a:rPr>
              <a:t>the </a:t>
            </a:r>
            <a:r>
              <a:rPr lang="en-US" sz="1467" spc="-7" dirty="0">
                <a:latin typeface="Arial"/>
                <a:cs typeface="Arial"/>
              </a:rPr>
              <a:t>country</a:t>
            </a:r>
            <a:r>
              <a:rPr lang="en-US" sz="1467" spc="73" dirty="0">
                <a:latin typeface="Arial"/>
                <a:cs typeface="Arial"/>
              </a:rPr>
              <a:t> </a:t>
            </a:r>
            <a:r>
              <a:rPr lang="en-US" sz="1467" spc="-13" dirty="0">
                <a:latin typeface="Arial"/>
                <a:cs typeface="Arial"/>
              </a:rPr>
              <a:t>(world),</a:t>
            </a:r>
          </a:p>
          <a:p>
            <a:pPr marL="928770" lvl="1" indent="-383530">
              <a:lnSpc>
                <a:spcPct val="100000"/>
              </a:lnSpc>
              <a:spcBef>
                <a:spcPts val="800"/>
              </a:spcBef>
              <a:buClr>
                <a:srgbClr val="6C6E6F"/>
              </a:buClr>
              <a:buFont typeface="Arial"/>
              <a:buChar char="–"/>
              <a:tabLst>
                <a:tab pos="929617" algn="l"/>
              </a:tabLst>
            </a:pPr>
            <a:r>
              <a:rPr lang="en-US" sz="1467" spc="-13" dirty="0">
                <a:latin typeface="Arial"/>
                <a:cs typeface="Arial"/>
              </a:rPr>
              <a:t>Lack of training onboarding to production management</a:t>
            </a:r>
            <a:endParaRPr lang="en-US" sz="1467" dirty="0">
              <a:latin typeface="Arial"/>
              <a:cs typeface="Arial"/>
            </a:endParaRPr>
          </a:p>
          <a:p>
            <a:pPr marL="928770" lvl="1" indent="-383530">
              <a:lnSpc>
                <a:spcPct val="100000"/>
              </a:lnSpc>
              <a:spcBef>
                <a:spcPts val="800"/>
              </a:spcBef>
              <a:buClr>
                <a:srgbClr val="6C6E6F"/>
              </a:buClr>
              <a:buFont typeface="Arial"/>
              <a:buChar char="–"/>
              <a:tabLst>
                <a:tab pos="929617" algn="l"/>
              </a:tabLst>
            </a:pPr>
            <a:r>
              <a:rPr lang="en-US" sz="1467" spc="-7" dirty="0">
                <a:latin typeface="Arial"/>
                <a:cs typeface="Arial"/>
              </a:rPr>
              <a:t>a reluctance </a:t>
            </a:r>
            <a:r>
              <a:rPr lang="en-US" sz="1467" dirty="0">
                <a:latin typeface="Arial"/>
                <a:cs typeface="Arial"/>
              </a:rPr>
              <a:t>to </a:t>
            </a:r>
            <a:r>
              <a:rPr lang="en-US" sz="1467" spc="-7" dirty="0">
                <a:latin typeface="Arial"/>
                <a:cs typeface="Arial"/>
              </a:rPr>
              <a:t>engage in transparent systems,</a:t>
            </a:r>
            <a:r>
              <a:rPr lang="en-US" sz="1467" spc="-20" dirty="0">
                <a:latin typeface="Arial"/>
                <a:cs typeface="Arial"/>
              </a:rPr>
              <a:t> </a:t>
            </a:r>
            <a:r>
              <a:rPr lang="en-US" sz="1467" spc="-7" dirty="0">
                <a:latin typeface="Arial"/>
                <a:cs typeface="Arial"/>
              </a:rPr>
              <a:t>and</a:t>
            </a:r>
            <a:endParaRPr lang="en-US" sz="1467" dirty="0">
              <a:latin typeface="Arial"/>
              <a:cs typeface="Arial"/>
            </a:endParaRPr>
          </a:p>
          <a:p>
            <a:pPr marL="928770" lvl="1" indent="-383530">
              <a:lnSpc>
                <a:spcPct val="100000"/>
              </a:lnSpc>
              <a:spcBef>
                <a:spcPts val="800"/>
              </a:spcBef>
              <a:buClr>
                <a:srgbClr val="6C6E6F"/>
              </a:buClr>
              <a:buFont typeface="Arial"/>
              <a:buChar char="–"/>
              <a:tabLst>
                <a:tab pos="929617" algn="l"/>
              </a:tabLst>
            </a:pPr>
            <a:r>
              <a:rPr lang="en-US" sz="1467" spc="-7" dirty="0">
                <a:latin typeface="Arial"/>
                <a:cs typeface="Arial"/>
              </a:rPr>
              <a:t>smaller budgets </a:t>
            </a:r>
            <a:r>
              <a:rPr lang="en-US" sz="1467" spc="-20" dirty="0">
                <a:latin typeface="Arial"/>
                <a:cs typeface="Arial"/>
              </a:rPr>
              <a:t>which </a:t>
            </a:r>
            <a:r>
              <a:rPr lang="en-US" sz="1467" spc="-7" dirty="0">
                <a:latin typeface="Arial"/>
                <a:cs typeface="Arial"/>
              </a:rPr>
              <a:t>don’t allow </a:t>
            </a:r>
            <a:r>
              <a:rPr lang="en-US" sz="1467" dirty="0">
                <a:latin typeface="Arial"/>
                <a:cs typeface="Arial"/>
              </a:rPr>
              <a:t>for </a:t>
            </a:r>
            <a:r>
              <a:rPr lang="en-US" sz="1467" spc="-7" dirty="0">
                <a:latin typeface="Arial"/>
                <a:cs typeface="Arial"/>
              </a:rPr>
              <a:t>full </a:t>
            </a:r>
            <a:r>
              <a:rPr lang="en-US" sz="1467" dirty="0">
                <a:latin typeface="Arial"/>
                <a:cs typeface="Arial"/>
              </a:rPr>
              <a:t>time </a:t>
            </a:r>
            <a:r>
              <a:rPr lang="en-US" sz="1467" spc="-7" dirty="0" err="1">
                <a:latin typeface="Arial"/>
                <a:cs typeface="Arial"/>
              </a:rPr>
              <a:t>facilitationon</a:t>
            </a:r>
            <a:r>
              <a:rPr lang="en-US" sz="1467" spc="-7" dirty="0">
                <a:latin typeface="Arial"/>
                <a:cs typeface="Arial"/>
              </a:rPr>
              <a:t> a project-by-project</a:t>
            </a:r>
            <a:r>
              <a:rPr lang="en-US" sz="1467" spc="-100" dirty="0">
                <a:latin typeface="Arial"/>
                <a:cs typeface="Arial"/>
              </a:rPr>
              <a:t> </a:t>
            </a:r>
            <a:r>
              <a:rPr lang="en-US" sz="1467" spc="-7" dirty="0">
                <a:latin typeface="Arial"/>
                <a:cs typeface="Arial"/>
              </a:rPr>
              <a:t>basis.</a:t>
            </a:r>
            <a:endParaRPr lang="en-US" sz="1467" dirty="0">
              <a:latin typeface="Arial"/>
              <a:cs typeface="Arial"/>
            </a:endParaRPr>
          </a:p>
          <a:p>
            <a:endParaRPr lang="en-GB" dirty="0"/>
          </a:p>
        </p:txBody>
      </p:sp>
      <p:sp>
        <p:nvSpPr>
          <p:cNvPr id="4" name="object 5"/>
          <p:cNvSpPr/>
          <p:nvPr/>
        </p:nvSpPr>
        <p:spPr>
          <a:xfrm>
            <a:off x="6708371" y="1028735"/>
            <a:ext cx="5187745" cy="4417448"/>
          </a:xfrm>
          <a:prstGeom prst="rect">
            <a:avLst/>
          </a:prstGeom>
          <a:blipFill>
            <a:blip r:embed="rId2" cstate="print"/>
            <a:stretch>
              <a:fillRect/>
            </a:stretch>
          </a:blipFill>
        </p:spPr>
        <p:txBody>
          <a:bodyPr wrap="square" lIns="0" tIns="0" rIns="0" bIns="0" rtlCol="0"/>
          <a:lstStyle/>
          <a:p>
            <a:endParaRPr sz="2400"/>
          </a:p>
        </p:txBody>
      </p:sp>
      <p:sp>
        <p:nvSpPr>
          <p:cNvPr id="6" name="TextBox 5"/>
          <p:cNvSpPr txBox="1"/>
          <p:nvPr/>
        </p:nvSpPr>
        <p:spPr>
          <a:xfrm>
            <a:off x="913483" y="5999635"/>
            <a:ext cx="5376597" cy="502766"/>
          </a:xfrm>
          <a:prstGeom prst="rect">
            <a:avLst/>
          </a:prstGeom>
          <a:solidFill>
            <a:srgbClr val="0070C0"/>
          </a:solidFill>
        </p:spPr>
        <p:txBody>
          <a:bodyPr wrap="square" rtlCol="0">
            <a:spAutoFit/>
          </a:bodyPr>
          <a:lstStyle/>
          <a:p>
            <a:pPr algn="ctr"/>
            <a:r>
              <a:rPr lang="en-GB" sz="2667" dirty="0">
                <a:solidFill>
                  <a:schemeClr val="bg1"/>
                </a:solidFill>
              </a:rPr>
              <a:t>It’s simple, but it’s not easy.</a:t>
            </a:r>
          </a:p>
        </p:txBody>
      </p:sp>
    </p:spTree>
    <p:extLst>
      <p:ext uri="{BB962C8B-B14F-4D97-AF65-F5344CB8AC3E}">
        <p14:creationId xmlns:p14="http://schemas.microsoft.com/office/powerpoint/2010/main" val="243282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F708C14-1397-C075-1068-EB88508965A5}"/>
              </a:ext>
            </a:extLst>
          </p:cNvPr>
          <p:cNvPicPr>
            <a:picLocks noChangeAspect="1"/>
          </p:cNvPicPr>
          <p:nvPr/>
        </p:nvPicPr>
        <p:blipFill>
          <a:blip r:embed="rId3"/>
          <a:stretch>
            <a:fillRect/>
          </a:stretch>
        </p:blipFill>
        <p:spPr>
          <a:xfrm>
            <a:off x="643467" y="934466"/>
            <a:ext cx="10905066" cy="4989066"/>
          </a:xfrm>
          <a:prstGeom prst="rect">
            <a:avLst/>
          </a:prstGeom>
        </p:spPr>
      </p:pic>
      <p:sp>
        <p:nvSpPr>
          <p:cNvPr id="4" name="Rectangle 2">
            <a:extLst>
              <a:ext uri="{FF2B5EF4-FFF2-40B4-BE49-F238E27FC236}">
                <a16:creationId xmlns:a16="http://schemas.microsoft.com/office/drawing/2014/main" id="{4127FD7D-6875-1AD9-7C9C-B1C52622B1C1}"/>
              </a:ext>
            </a:extLst>
          </p:cNvPr>
          <p:cNvSpPr>
            <a:spLocks noChangeArrowheads="1"/>
          </p:cNvSpPr>
          <p:nvPr/>
        </p:nvSpPr>
        <p:spPr bwMode="auto">
          <a:xfrm>
            <a:off x="0" y="4765649"/>
            <a:ext cx="46439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Kevin McHugh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Associate Director Construction </a:t>
            </a:r>
            <a:endParaRPr kumimoji="0" lang="en-GB" altLang="en-US" sz="800" b="0" i="0" u="none" strike="noStrike" cap="none" normalizeH="0" baseline="0" dirty="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hlinkClick r:id="rId4"/>
              </a:rPr>
              <a:t>Pronouns</a:t>
            </a: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 He/Him</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Mace </a:t>
            </a:r>
            <a:r>
              <a:rPr kumimoji="0" lang="en-GB" altLang="en-US" sz="1000" b="0" i="0" u="none" strike="noStrike" cap="none" normalizeH="0" baseline="0" dirty="0">
                <a:ln>
                  <a:noFill/>
                </a:ln>
                <a:solidFill>
                  <a:srgbClr val="E4368A"/>
                </a:solidFill>
                <a:effectLst/>
                <a:latin typeface="Arial" panose="020B0604020202020204" pitchFamily="34" charset="0"/>
                <a:ea typeface="Calibri" panose="020F0502020204030204" pitchFamily="34" charset="0"/>
                <a:cs typeface="Arial" panose="020B0604020202020204" pitchFamily="34" charset="0"/>
              </a:rPr>
              <a:t>l</a:t>
            </a: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Ireland.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T +44 (0)20 3522 3000  </a:t>
            </a:r>
            <a:r>
              <a:rPr kumimoji="0" lang="en-GB" altLang="en-US" sz="1000" b="0" i="0" u="none" strike="noStrike" cap="none" normalizeH="0" baseline="0" dirty="0">
                <a:ln>
                  <a:noFill/>
                </a:ln>
                <a:solidFill>
                  <a:srgbClr val="E4368A"/>
                </a:solidFill>
                <a:effectLst/>
                <a:latin typeface="Arial" panose="020B0604020202020204" pitchFamily="34" charset="0"/>
                <a:ea typeface="Calibri" panose="020F0502020204030204" pitchFamily="34" charset="0"/>
                <a:cs typeface="Arial" panose="020B0604020202020204" pitchFamily="34" charset="0"/>
              </a:rPr>
              <a:t>l</a:t>
            </a: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 M +353 (87) 1961728 </a:t>
            </a:r>
            <a:r>
              <a:rPr kumimoji="0" lang="en-GB" altLang="en-US" sz="1000" b="0" i="0" u="none" strike="noStrike" cap="none" normalizeH="0" baseline="0" dirty="0">
                <a:ln>
                  <a:noFill/>
                </a:ln>
                <a:solidFill>
                  <a:srgbClr val="E4368A"/>
                </a:solidFill>
                <a:effectLst/>
                <a:latin typeface="Arial" panose="020B0604020202020204" pitchFamily="34" charset="0"/>
                <a:ea typeface="Calibri" panose="020F0502020204030204" pitchFamily="34" charset="0"/>
                <a:cs typeface="Arial" panose="020B0604020202020204" pitchFamily="34" charset="0"/>
              </a:rPr>
              <a:t>l</a:t>
            </a: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10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hlinkClick r:id="rId5"/>
              </a:rPr>
              <a:t>macegroup.com</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1"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Connect with us</a:t>
            </a:r>
            <a:r>
              <a:rPr kumimoji="0" lang="en-GB" altLang="en-US" sz="700" b="0" i="0"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700" b="0" i="0" u="none" strike="noStrike" cap="none" normalizeH="0" baseline="0" dirty="0">
                <a:ln>
                  <a:noFill/>
                </a:ln>
                <a:solidFill>
                  <a:srgbClr val="E4368A"/>
                </a:solidFill>
                <a:effectLst/>
                <a:latin typeface="Arial" panose="020B0604020202020204" pitchFamily="34" charset="0"/>
                <a:ea typeface="Calibri" panose="020F0502020204030204" pitchFamily="34" charset="0"/>
                <a:cs typeface="Arial" panose="020B0604020202020204" pitchFamily="34" charset="0"/>
              </a:rPr>
              <a:t>l </a:t>
            </a: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hlinkClick r:id="rId6"/>
              </a:rPr>
              <a:t>LinkedIn</a:t>
            </a:r>
            <a:r>
              <a:rPr kumimoji="0" lang="en-GB" altLang="en-US" sz="700" b="0" i="0"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700" b="0" i="0" u="none" strike="noStrike" cap="none" normalizeH="0" baseline="0" dirty="0">
                <a:ln>
                  <a:noFill/>
                </a:ln>
                <a:solidFill>
                  <a:srgbClr val="E4368A"/>
                </a:solidFill>
                <a:effectLst/>
                <a:latin typeface="Arial" panose="020B0604020202020204" pitchFamily="34" charset="0"/>
                <a:ea typeface="Calibri" panose="020F0502020204030204" pitchFamily="34" charset="0"/>
                <a:cs typeface="Arial" panose="020B0604020202020204" pitchFamily="34" charset="0"/>
              </a:rPr>
              <a:t>l </a:t>
            </a: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hlinkClick r:id="rId7"/>
              </a:rPr>
              <a:t>Twitter</a:t>
            </a: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700" b="0" i="0" u="none" strike="noStrike" cap="none" normalizeH="0" baseline="0" dirty="0">
                <a:ln>
                  <a:noFill/>
                </a:ln>
                <a:solidFill>
                  <a:srgbClr val="E4368A"/>
                </a:solidFill>
                <a:effectLst/>
                <a:latin typeface="Arial" panose="020B0604020202020204" pitchFamily="34" charset="0"/>
                <a:ea typeface="Calibri" panose="020F0502020204030204" pitchFamily="34" charset="0"/>
                <a:cs typeface="Arial" panose="020B0604020202020204" pitchFamily="34" charset="0"/>
              </a:rPr>
              <a:t>l</a:t>
            </a: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hlinkClick r:id="rId8"/>
              </a:rPr>
              <a:t>Instagram</a:t>
            </a:r>
            <a:r>
              <a:rPr kumimoji="0" lang="en-GB" altLang="en-US" sz="700" b="0" i="0"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700" b="0" i="0" u="none" strike="noStrike" cap="none" normalizeH="0" baseline="0" dirty="0">
                <a:ln>
                  <a:noFill/>
                </a:ln>
                <a:solidFill>
                  <a:srgbClr val="E4368A"/>
                </a:solidFill>
                <a:effectLst/>
                <a:latin typeface="Arial" panose="020B0604020202020204" pitchFamily="34" charset="0"/>
                <a:ea typeface="Calibri" panose="020F0502020204030204" pitchFamily="34" charset="0"/>
                <a:cs typeface="Arial" panose="020B0604020202020204" pitchFamily="34" charset="0"/>
              </a:rPr>
              <a:t>l </a:t>
            </a:r>
            <a:r>
              <a:rPr kumimoji="0" lang="en-GB" altLang="en-US" sz="700" b="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hlinkClick r:id="rId9"/>
              </a:rPr>
              <a:t>YouTube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4">
            <a:extLst>
              <a:ext uri="{FF2B5EF4-FFF2-40B4-BE49-F238E27FC236}">
                <a16:creationId xmlns:a16="http://schemas.microsoft.com/office/drawing/2014/main" id="{6B24DAC5-BFCC-0CD5-BDE1-0444AB6572BD}"/>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0" y="5923532"/>
            <a:ext cx="3705225" cy="771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4883347-B9F4-9CA5-3671-49673F6BE93F}"/>
              </a:ext>
            </a:extLst>
          </p:cNvPr>
          <p:cNvSpPr>
            <a:spLocks noChangeArrowheads="1"/>
          </p:cNvSpPr>
          <p:nvPr/>
        </p:nvSpPr>
        <p:spPr bwMode="auto">
          <a:xfrm>
            <a:off x="0" y="1228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628388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EA405A-FA88-E645-BF6C-ADA333927125}"/>
              </a:ext>
            </a:extLst>
          </p:cNvPr>
          <p:cNvPicPr>
            <a:picLocks noGrp="1" noChangeAspect="1"/>
          </p:cNvPicPr>
          <p:nvPr>
            <p:ph idx="1"/>
          </p:nvPr>
        </p:nvPicPr>
        <p:blipFill>
          <a:blip r:embed="rId2"/>
          <a:stretch>
            <a:fillRect/>
          </a:stretch>
        </p:blipFill>
        <p:spPr>
          <a:xfrm>
            <a:off x="-76200" y="-1835293"/>
            <a:ext cx="12395200" cy="8769493"/>
          </a:xfrm>
        </p:spPr>
      </p:pic>
    </p:spTree>
    <p:extLst>
      <p:ext uri="{BB962C8B-B14F-4D97-AF65-F5344CB8AC3E}">
        <p14:creationId xmlns:p14="http://schemas.microsoft.com/office/powerpoint/2010/main" val="197707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7B22A0-6B5B-4146-99E9-65165E9E20B9}"/>
              </a:ext>
            </a:extLst>
          </p:cNvPr>
          <p:cNvSpPr>
            <a:spLocks noGrp="1"/>
          </p:cNvSpPr>
          <p:nvPr>
            <p:ph type="body" sz="quarter" idx="11"/>
          </p:nvPr>
        </p:nvSpPr>
        <p:spPr>
          <a:xfrm>
            <a:off x="335359" y="164638"/>
            <a:ext cx="8160908" cy="670983"/>
          </a:xfrm>
        </p:spPr>
        <p:txBody>
          <a:bodyPr>
            <a:normAutofit fontScale="92500" lnSpcReduction="10000"/>
          </a:bodyPr>
          <a:lstStyle/>
          <a:p>
            <a:pPr marL="0" indent="0">
              <a:buNone/>
            </a:pPr>
            <a:r>
              <a:rPr lang="en-GB" dirty="0"/>
              <a:t>What is Value &amp; waste in production</a:t>
            </a:r>
          </a:p>
          <a:p>
            <a:endParaRPr lang="en-GB" b="1" dirty="0"/>
          </a:p>
        </p:txBody>
      </p:sp>
      <p:pic>
        <p:nvPicPr>
          <p:cNvPr id="7" name="Picture 6">
            <a:extLst>
              <a:ext uri="{FF2B5EF4-FFF2-40B4-BE49-F238E27FC236}">
                <a16:creationId xmlns:a16="http://schemas.microsoft.com/office/drawing/2014/main" id="{3F5C68C6-C9C9-4838-9498-DA7947864C64}"/>
              </a:ext>
            </a:extLst>
          </p:cNvPr>
          <p:cNvPicPr>
            <a:picLocks noChangeAspect="1"/>
          </p:cNvPicPr>
          <p:nvPr/>
        </p:nvPicPr>
        <p:blipFill>
          <a:blip r:embed="rId3"/>
          <a:stretch>
            <a:fillRect/>
          </a:stretch>
        </p:blipFill>
        <p:spPr>
          <a:xfrm>
            <a:off x="5716080" y="2068911"/>
            <a:ext cx="6236571" cy="3975655"/>
          </a:xfrm>
          <a:prstGeom prst="rect">
            <a:avLst/>
          </a:prstGeom>
        </p:spPr>
      </p:pic>
      <p:pic>
        <p:nvPicPr>
          <p:cNvPr id="8" name="Picture 12" descr="A picture containing graphical user interface&#10;&#10;Description automatically generated">
            <a:extLst>
              <a:ext uri="{FF2B5EF4-FFF2-40B4-BE49-F238E27FC236}">
                <a16:creationId xmlns:a16="http://schemas.microsoft.com/office/drawing/2014/main" id="{E0933D1B-F6E6-F84D-B9E6-EDA320680FBB}"/>
              </a:ext>
            </a:extLst>
          </p:cNvPr>
          <p:cNvPicPr>
            <a:picLocks noChangeAspect="1"/>
          </p:cNvPicPr>
          <p:nvPr/>
        </p:nvPicPr>
        <p:blipFill>
          <a:blip r:embed="rId4"/>
          <a:stretch>
            <a:fillRect/>
          </a:stretch>
        </p:blipFill>
        <p:spPr>
          <a:xfrm>
            <a:off x="233714" y="1273636"/>
            <a:ext cx="4657825" cy="2603800"/>
          </a:xfrm>
          <a:prstGeom prst="rect">
            <a:avLst/>
          </a:prstGeom>
        </p:spPr>
      </p:pic>
      <p:pic>
        <p:nvPicPr>
          <p:cNvPr id="9" name="Picture 25" descr="Graphical user interface&#10;&#10;Description automatically generated">
            <a:extLst>
              <a:ext uri="{FF2B5EF4-FFF2-40B4-BE49-F238E27FC236}">
                <a16:creationId xmlns:a16="http://schemas.microsoft.com/office/drawing/2014/main" id="{6CD1B11C-D77D-1B30-20CF-D5E08EE12D57}"/>
              </a:ext>
            </a:extLst>
          </p:cNvPr>
          <p:cNvPicPr>
            <a:picLocks noChangeAspect="1"/>
          </p:cNvPicPr>
          <p:nvPr/>
        </p:nvPicPr>
        <p:blipFill>
          <a:blip r:embed="rId5"/>
          <a:stretch>
            <a:fillRect/>
          </a:stretch>
        </p:blipFill>
        <p:spPr>
          <a:xfrm>
            <a:off x="148973" y="4456306"/>
            <a:ext cx="4742567" cy="2401695"/>
          </a:xfrm>
          <a:prstGeom prst="rect">
            <a:avLst/>
          </a:prstGeom>
        </p:spPr>
      </p:pic>
      <p:pic>
        <p:nvPicPr>
          <p:cNvPr id="10" name="Content Placeholder 3">
            <a:extLst>
              <a:ext uri="{FF2B5EF4-FFF2-40B4-BE49-F238E27FC236}">
                <a16:creationId xmlns:a16="http://schemas.microsoft.com/office/drawing/2014/main" id="{ED462300-7335-6FFF-9FBE-945DEA7F586E}"/>
              </a:ext>
            </a:extLst>
          </p:cNvPr>
          <p:cNvPicPr>
            <a:picLocks noChangeAspect="1"/>
          </p:cNvPicPr>
          <p:nvPr/>
        </p:nvPicPr>
        <p:blipFill>
          <a:blip r:embed="rId6"/>
          <a:stretch>
            <a:fillRect/>
          </a:stretch>
        </p:blipFill>
        <p:spPr>
          <a:xfrm>
            <a:off x="861843" y="2860857"/>
            <a:ext cx="3310109" cy="2352015"/>
          </a:xfrm>
          <a:prstGeom prst="rect">
            <a:avLst/>
          </a:prstGeom>
        </p:spPr>
      </p:pic>
    </p:spTree>
    <p:extLst>
      <p:ext uri="{BB962C8B-B14F-4D97-AF65-F5344CB8AC3E}">
        <p14:creationId xmlns:p14="http://schemas.microsoft.com/office/powerpoint/2010/main" val="349590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DA7F-1C09-A941-70DA-52F27BC2C04C}"/>
              </a:ext>
            </a:extLst>
          </p:cNvPr>
          <p:cNvSpPr>
            <a:spLocks noGrp="1"/>
          </p:cNvSpPr>
          <p:nvPr>
            <p:ph type="title"/>
          </p:nvPr>
        </p:nvSpPr>
        <p:spPr/>
        <p:txBody>
          <a:bodyPr/>
          <a:lstStyle/>
          <a:p>
            <a:r>
              <a:rPr lang="en-GB" dirty="0"/>
              <a:t>Why LPS</a:t>
            </a:r>
          </a:p>
        </p:txBody>
      </p:sp>
      <p:pic>
        <p:nvPicPr>
          <p:cNvPr id="5" name="Content Placeholder 4">
            <a:extLst>
              <a:ext uri="{FF2B5EF4-FFF2-40B4-BE49-F238E27FC236}">
                <a16:creationId xmlns:a16="http://schemas.microsoft.com/office/drawing/2014/main" id="{472F9A23-D0FB-37A8-4CBC-6E9EA7909A86}"/>
              </a:ext>
            </a:extLst>
          </p:cNvPr>
          <p:cNvPicPr>
            <a:picLocks noGrp="1" noChangeAspect="1"/>
          </p:cNvPicPr>
          <p:nvPr>
            <p:ph idx="1"/>
          </p:nvPr>
        </p:nvPicPr>
        <p:blipFill>
          <a:blip r:embed="rId3"/>
          <a:stretch>
            <a:fillRect/>
          </a:stretch>
        </p:blipFill>
        <p:spPr>
          <a:xfrm>
            <a:off x="76199" y="1619464"/>
            <a:ext cx="6215744" cy="4660050"/>
          </a:xfrm>
        </p:spPr>
      </p:pic>
      <p:sp>
        <p:nvSpPr>
          <p:cNvPr id="8" name="TextBox 7">
            <a:extLst>
              <a:ext uri="{FF2B5EF4-FFF2-40B4-BE49-F238E27FC236}">
                <a16:creationId xmlns:a16="http://schemas.microsoft.com/office/drawing/2014/main" id="{E426248C-AC24-B130-ACF9-624208505D7A}"/>
              </a:ext>
            </a:extLst>
          </p:cNvPr>
          <p:cNvSpPr txBox="1"/>
          <p:nvPr/>
        </p:nvSpPr>
        <p:spPr>
          <a:xfrm>
            <a:off x="6291943" y="1959429"/>
            <a:ext cx="5551714" cy="3908762"/>
          </a:xfrm>
          <a:prstGeom prst="rect">
            <a:avLst/>
          </a:prstGeom>
          <a:noFill/>
        </p:spPr>
        <p:txBody>
          <a:bodyPr wrap="square" rtlCol="0">
            <a:spAutoFit/>
          </a:bodyPr>
          <a:lstStyle/>
          <a:p>
            <a:r>
              <a:rPr lang="en-GB" sz="2800" b="1" dirty="0"/>
              <a:t>What is the Last Planner System?</a:t>
            </a:r>
          </a:p>
          <a:p>
            <a:r>
              <a:rPr lang="en-GB" sz="2400" dirty="0"/>
              <a:t>The Last Planner System is a project production that promotes the creation of a predictable workflow among various parties so that it achieves reliable results. The LPS® allows potential hurdles to be found and addressed before they slow down the flow. </a:t>
            </a:r>
          </a:p>
          <a:p>
            <a:r>
              <a:rPr lang="en-GB" sz="2400" dirty="0"/>
              <a:t>© </a:t>
            </a:r>
            <a:r>
              <a:rPr lang="en-GB" sz="2400" dirty="0" err="1"/>
              <a:t>Lci</a:t>
            </a:r>
            <a:endParaRPr lang="en-GB" sz="2400" dirty="0"/>
          </a:p>
        </p:txBody>
      </p:sp>
    </p:spTree>
    <p:extLst>
      <p:ext uri="{BB962C8B-B14F-4D97-AF65-F5344CB8AC3E}">
        <p14:creationId xmlns:p14="http://schemas.microsoft.com/office/powerpoint/2010/main" val="272895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7E04F8-5FAD-4C75-AF34-CE3A44C5F093}"/>
              </a:ext>
            </a:extLst>
          </p:cNvPr>
          <p:cNvPicPr>
            <a:picLocks noGrp="1" noChangeAspect="1"/>
          </p:cNvPicPr>
          <p:nvPr>
            <p:ph sz="quarter" idx="10"/>
          </p:nvPr>
        </p:nvPicPr>
        <p:blipFill>
          <a:blip r:embed="rId3"/>
          <a:stretch>
            <a:fillRect/>
          </a:stretch>
        </p:blipFill>
        <p:spPr>
          <a:xfrm>
            <a:off x="298090" y="1316766"/>
            <a:ext cx="3275917" cy="2496277"/>
          </a:xfrm>
          <a:prstGeom prst="rect">
            <a:avLst/>
          </a:prstGeom>
        </p:spPr>
      </p:pic>
      <p:pic>
        <p:nvPicPr>
          <p:cNvPr id="6" name="Content Placeholder 5">
            <a:extLst>
              <a:ext uri="{FF2B5EF4-FFF2-40B4-BE49-F238E27FC236}">
                <a16:creationId xmlns:a16="http://schemas.microsoft.com/office/drawing/2014/main" id="{8195E535-2F6C-422C-A9F7-75A348DBA837}"/>
              </a:ext>
            </a:extLst>
          </p:cNvPr>
          <p:cNvPicPr>
            <a:picLocks noGrp="1" noChangeAspect="1"/>
          </p:cNvPicPr>
          <p:nvPr>
            <p:ph sz="quarter" idx="11"/>
          </p:nvPr>
        </p:nvPicPr>
        <p:blipFill>
          <a:blip r:embed="rId4"/>
          <a:stretch>
            <a:fillRect/>
          </a:stretch>
        </p:blipFill>
        <p:spPr>
          <a:xfrm>
            <a:off x="3059972" y="2258639"/>
            <a:ext cx="2529896" cy="4068916"/>
          </a:xfrm>
          <a:prstGeom prst="rect">
            <a:avLst/>
          </a:prstGeom>
        </p:spPr>
      </p:pic>
      <p:sp>
        <p:nvSpPr>
          <p:cNvPr id="4" name="Text Placeholder 3">
            <a:extLst>
              <a:ext uri="{FF2B5EF4-FFF2-40B4-BE49-F238E27FC236}">
                <a16:creationId xmlns:a16="http://schemas.microsoft.com/office/drawing/2014/main" id="{4D8CF508-2274-4899-A1AE-4F838E4BBFC8}"/>
              </a:ext>
            </a:extLst>
          </p:cNvPr>
          <p:cNvSpPr>
            <a:spLocks noGrp="1"/>
          </p:cNvSpPr>
          <p:nvPr>
            <p:ph type="body" sz="quarter" idx="12"/>
          </p:nvPr>
        </p:nvSpPr>
        <p:spPr>
          <a:xfrm>
            <a:off x="334432" y="164638"/>
            <a:ext cx="7009707" cy="795717"/>
          </a:xfrm>
        </p:spPr>
        <p:txBody>
          <a:bodyPr/>
          <a:lstStyle/>
          <a:p>
            <a:pPr marL="0" indent="0">
              <a:buNone/>
            </a:pPr>
            <a:r>
              <a:rPr lang="en-GB" dirty="0"/>
              <a:t>Integrated project delivery</a:t>
            </a:r>
          </a:p>
        </p:txBody>
      </p:sp>
      <p:pic>
        <p:nvPicPr>
          <p:cNvPr id="7" name="Picture 6">
            <a:extLst>
              <a:ext uri="{FF2B5EF4-FFF2-40B4-BE49-F238E27FC236}">
                <a16:creationId xmlns:a16="http://schemas.microsoft.com/office/drawing/2014/main" id="{139392AD-58D2-4363-862F-9FF9BB7E074E}"/>
              </a:ext>
            </a:extLst>
          </p:cNvPr>
          <p:cNvPicPr>
            <a:picLocks noChangeAspect="1"/>
          </p:cNvPicPr>
          <p:nvPr/>
        </p:nvPicPr>
        <p:blipFill>
          <a:blip r:embed="rId5"/>
          <a:stretch>
            <a:fillRect/>
          </a:stretch>
        </p:blipFill>
        <p:spPr>
          <a:xfrm>
            <a:off x="9161931" y="3479801"/>
            <a:ext cx="3006715" cy="2848845"/>
          </a:xfrm>
          <a:prstGeom prst="rect">
            <a:avLst/>
          </a:prstGeom>
        </p:spPr>
      </p:pic>
      <p:sp>
        <p:nvSpPr>
          <p:cNvPr id="8" name="TextBox 7">
            <a:extLst>
              <a:ext uri="{FF2B5EF4-FFF2-40B4-BE49-F238E27FC236}">
                <a16:creationId xmlns:a16="http://schemas.microsoft.com/office/drawing/2014/main" id="{89357CFE-AEC2-4B5D-946D-DE6F8F14C286}"/>
              </a:ext>
            </a:extLst>
          </p:cNvPr>
          <p:cNvSpPr txBox="1"/>
          <p:nvPr/>
        </p:nvSpPr>
        <p:spPr>
          <a:xfrm>
            <a:off x="623392" y="4773150"/>
            <a:ext cx="2112235" cy="461665"/>
          </a:xfrm>
          <a:prstGeom prst="rect">
            <a:avLst/>
          </a:prstGeom>
          <a:noFill/>
        </p:spPr>
        <p:txBody>
          <a:bodyPr wrap="square" rtlCol="0">
            <a:spAutoFit/>
          </a:bodyPr>
          <a:lstStyle/>
          <a:p>
            <a:r>
              <a:rPr lang="en-GB" sz="2400" b="1"/>
              <a:t>Site Team</a:t>
            </a:r>
          </a:p>
        </p:txBody>
      </p:sp>
      <p:sp>
        <p:nvSpPr>
          <p:cNvPr id="9" name="TextBox 8">
            <a:extLst>
              <a:ext uri="{FF2B5EF4-FFF2-40B4-BE49-F238E27FC236}">
                <a16:creationId xmlns:a16="http://schemas.microsoft.com/office/drawing/2014/main" id="{F7D5B8B8-9490-4EA6-85F0-B28C66632984}"/>
              </a:ext>
            </a:extLst>
          </p:cNvPr>
          <p:cNvSpPr txBox="1"/>
          <p:nvPr/>
        </p:nvSpPr>
        <p:spPr>
          <a:xfrm>
            <a:off x="4680669" y="1295806"/>
            <a:ext cx="2320055" cy="461665"/>
          </a:xfrm>
          <a:prstGeom prst="rect">
            <a:avLst/>
          </a:prstGeom>
          <a:noFill/>
        </p:spPr>
        <p:txBody>
          <a:bodyPr wrap="square" rtlCol="0">
            <a:spAutoFit/>
          </a:bodyPr>
          <a:lstStyle/>
          <a:p>
            <a:r>
              <a:rPr lang="en-GB" sz="2400" b="1"/>
              <a:t>Mapping day</a:t>
            </a:r>
          </a:p>
        </p:txBody>
      </p:sp>
      <p:sp>
        <p:nvSpPr>
          <p:cNvPr id="10" name="TextBox 9">
            <a:extLst>
              <a:ext uri="{FF2B5EF4-FFF2-40B4-BE49-F238E27FC236}">
                <a16:creationId xmlns:a16="http://schemas.microsoft.com/office/drawing/2014/main" id="{7F27FDEC-155A-4C39-9AB3-AF97E0FB27EA}"/>
              </a:ext>
            </a:extLst>
          </p:cNvPr>
          <p:cNvSpPr txBox="1"/>
          <p:nvPr/>
        </p:nvSpPr>
        <p:spPr>
          <a:xfrm>
            <a:off x="8112224" y="1318200"/>
            <a:ext cx="3669875" cy="1200329"/>
          </a:xfrm>
          <a:prstGeom prst="rect">
            <a:avLst/>
          </a:prstGeom>
          <a:noFill/>
        </p:spPr>
        <p:txBody>
          <a:bodyPr wrap="square" rtlCol="0">
            <a:spAutoFit/>
          </a:bodyPr>
          <a:lstStyle/>
          <a:p>
            <a:r>
              <a:rPr lang="en-GB" sz="2400" b="1"/>
              <a:t>Stakeholder Alignment Vender/Supply chain commitment</a:t>
            </a:r>
          </a:p>
        </p:txBody>
      </p:sp>
      <p:pic>
        <p:nvPicPr>
          <p:cNvPr id="1026" name="Picture 2">
            <a:extLst>
              <a:ext uri="{FF2B5EF4-FFF2-40B4-BE49-F238E27FC236}">
                <a16:creationId xmlns:a16="http://schemas.microsoft.com/office/drawing/2014/main" id="{1333A9F7-0468-FCB3-A4A3-BAD277C06E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7234" y="3044957"/>
            <a:ext cx="3794697" cy="285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9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7C4A0-AACD-A42F-BE52-D9AFFD6E49D1}"/>
              </a:ext>
            </a:extLst>
          </p:cNvPr>
          <p:cNvSpPr>
            <a:spLocks noGrp="1"/>
          </p:cNvSpPr>
          <p:nvPr>
            <p:ph type="body" sz="quarter" idx="12"/>
          </p:nvPr>
        </p:nvSpPr>
        <p:spPr>
          <a:xfrm>
            <a:off x="334433" y="164638"/>
            <a:ext cx="5916738" cy="670983"/>
          </a:xfrm>
        </p:spPr>
        <p:txBody>
          <a:bodyPr>
            <a:normAutofit/>
          </a:bodyPr>
          <a:lstStyle/>
          <a:p>
            <a:pPr marL="0" indent="0">
              <a:lnSpc>
                <a:spcPct val="90000"/>
              </a:lnSpc>
              <a:buNone/>
            </a:pPr>
            <a:r>
              <a:rPr lang="en-GB" sz="2000" dirty="0"/>
              <a:t>Collaborative planning</a:t>
            </a:r>
          </a:p>
        </p:txBody>
      </p:sp>
      <p:pic>
        <p:nvPicPr>
          <p:cNvPr id="1027" name="C488DA66-B891-4B35-B286-4792A50B1B94" descr="882EB993-56EF-4C2C-817D-ED86521CB0D3.JPG">
            <a:extLst>
              <a:ext uri="{FF2B5EF4-FFF2-40B4-BE49-F238E27FC236}">
                <a16:creationId xmlns:a16="http://schemas.microsoft.com/office/drawing/2014/main" id="{EBB32999-0239-6971-2AD0-087A516541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16" y="4232609"/>
            <a:ext cx="3084831" cy="230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90C14BFF-E690-4672-B505-CB9119040496" descr="F14EE010-70C6-4862-BC2B-9F681CA98AA4.JPG">
            <a:extLst>
              <a:ext uri="{FF2B5EF4-FFF2-40B4-BE49-F238E27FC236}">
                <a16:creationId xmlns:a16="http://schemas.microsoft.com/office/drawing/2014/main" id="{9E757C92-CA2A-ACA8-259F-8A75259423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955" y="3969503"/>
            <a:ext cx="3084831" cy="231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B6B809CE-A0FF-4A64-AA3A-2B98ACD3DBE2" descr="B0FE29F1-BB34-491A-BF0C-F57B84D68F9B.JPG">
            <a:extLst>
              <a:ext uri="{FF2B5EF4-FFF2-40B4-BE49-F238E27FC236}">
                <a16:creationId xmlns:a16="http://schemas.microsoft.com/office/drawing/2014/main" id="{A01B1366-C90B-4751-FD43-9EEEAE1274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1462" y="3969123"/>
            <a:ext cx="3084831" cy="231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4D7B4242-7F17-46AE-A1DC-2BE2702E4483" descr="2FA27941-1402-4E79-9E2C-50B30FFC0F2E.JPG">
            <a:extLst>
              <a:ext uri="{FF2B5EF4-FFF2-40B4-BE49-F238E27FC236}">
                <a16:creationId xmlns:a16="http://schemas.microsoft.com/office/drawing/2014/main" id="{4702DF99-8E42-546C-5292-20B204A7C6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707" y="1557872"/>
            <a:ext cx="3566316" cy="26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3">
            <a:extLst>
              <a:ext uri="{FF2B5EF4-FFF2-40B4-BE49-F238E27FC236}">
                <a16:creationId xmlns:a16="http://schemas.microsoft.com/office/drawing/2014/main" id="{9981C671-D4E4-3D4B-247D-64AD63D01191}"/>
              </a:ext>
            </a:extLst>
          </p:cNvPr>
          <p:cNvSpPr txBox="1">
            <a:spLocks noGrp="1"/>
          </p:cNvSpPr>
          <p:nvPr>
            <p:ph sz="quarter" idx="11"/>
          </p:nvPr>
        </p:nvSpPr>
        <p:spPr>
          <a:xfrm>
            <a:off x="3911601" y="1411819"/>
            <a:ext cx="7950200" cy="2267315"/>
          </a:xfrm>
        </p:spPr>
        <p:txBody>
          <a:bodyPr rot="0" spcFirstLastPara="0" vertOverflow="overflow" horzOverflow="overflow" vert="horz" lIns="121920" tIns="60960" rIns="121920" bIns="60960" numCol="1" spcCol="0" rtlCol="0" fromWordArt="0" anchorCtr="0" forceAA="0" compatLnSpc="1">
            <a:prstTxWarp prst="textNoShape">
              <a:avLst/>
            </a:prstTxWarp>
            <a:normAutofit/>
          </a:bodyPr>
          <a:lstStyle/>
          <a:p>
            <a:r>
              <a:rPr lang="en-US" u="sng" dirty="0"/>
              <a:t>Structure</a:t>
            </a:r>
            <a:endParaRPr lang="en-US" b="1" u="sng" dirty="0"/>
          </a:p>
          <a:p>
            <a:pPr marL="380990" indent="-380990"/>
            <a:r>
              <a:rPr lang="en-US" dirty="0"/>
              <a:t>Workshop schedule – targeting Key pillars</a:t>
            </a:r>
          </a:p>
          <a:p>
            <a:pPr marL="744528" lvl="2" indent="-380990"/>
            <a:r>
              <a:rPr lang="en-US" b="1" dirty="0"/>
              <a:t>Constraints &amp; Opportunities Highlighted</a:t>
            </a:r>
          </a:p>
          <a:p>
            <a:pPr marL="1100126" lvl="3" indent="-380990"/>
            <a:r>
              <a:rPr lang="en-US" b="1" dirty="0" err="1"/>
              <a:t>Programme</a:t>
            </a:r>
            <a:r>
              <a:rPr lang="en-US" b="1" dirty="0"/>
              <a:t> Agreed with all Stakeholders</a:t>
            </a:r>
          </a:p>
          <a:p>
            <a:pPr marL="1100126" lvl="3" indent="-380990"/>
            <a:r>
              <a:rPr lang="en-US" b="1" dirty="0" err="1"/>
              <a:t>Programme</a:t>
            </a:r>
            <a:r>
              <a:rPr lang="en-US" b="1" dirty="0"/>
              <a:t> &amp; Production Alignment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7865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04C91-3739-7CEE-5E15-8380955E450D}"/>
              </a:ext>
            </a:extLst>
          </p:cNvPr>
          <p:cNvSpPr>
            <a:spLocks noGrp="1"/>
          </p:cNvSpPr>
          <p:nvPr>
            <p:ph type="body" sz="quarter" idx="11"/>
          </p:nvPr>
        </p:nvSpPr>
        <p:spPr/>
        <p:txBody>
          <a:bodyPr>
            <a:normAutofit/>
          </a:bodyPr>
          <a:lstStyle/>
          <a:p>
            <a:pPr marL="0" indent="0">
              <a:buNone/>
            </a:pPr>
            <a:r>
              <a:rPr lang="en-GB" dirty="0"/>
              <a:t>Starting the LPS</a:t>
            </a:r>
          </a:p>
        </p:txBody>
      </p:sp>
      <p:sp>
        <p:nvSpPr>
          <p:cNvPr id="3" name="Content Placeholder 2">
            <a:extLst>
              <a:ext uri="{FF2B5EF4-FFF2-40B4-BE49-F238E27FC236}">
                <a16:creationId xmlns:a16="http://schemas.microsoft.com/office/drawing/2014/main" id="{72C2479D-7C97-AE94-8FF0-82F70CB09A5A}"/>
              </a:ext>
            </a:extLst>
          </p:cNvPr>
          <p:cNvSpPr>
            <a:spLocks noGrp="1"/>
          </p:cNvSpPr>
          <p:nvPr>
            <p:ph sz="quarter" idx="10"/>
          </p:nvPr>
        </p:nvSpPr>
        <p:spPr/>
        <p:txBody>
          <a:bodyPr/>
          <a:lstStyle/>
          <a:p>
            <a:pPr marL="380990" indent="-380990"/>
            <a:r>
              <a:rPr lang="en-GB" sz="2400" b="1" dirty="0"/>
              <a:t>Dec 2016</a:t>
            </a:r>
          </a:p>
          <a:p>
            <a:pPr marL="744528" lvl="2" indent="-380990"/>
            <a:r>
              <a:rPr lang="en-GB" dirty="0"/>
              <a:t>No Look Ahead Plans (Snapshots of Programme submitted)</a:t>
            </a:r>
          </a:p>
          <a:p>
            <a:pPr marL="744528" lvl="2" indent="-380990"/>
            <a:r>
              <a:rPr lang="en-GB" dirty="0"/>
              <a:t>No PPC of WWP (Actual tasks planned in the field untracked)</a:t>
            </a:r>
          </a:p>
          <a:p>
            <a:pPr marL="744528" lvl="2" indent="-380990"/>
            <a:r>
              <a:rPr lang="en-GB" dirty="0"/>
              <a:t>Ad hoc co-ordination Meeting</a:t>
            </a:r>
          </a:p>
          <a:p>
            <a:pPr marL="1100126" lvl="3" indent="-380990"/>
            <a:r>
              <a:rPr lang="en-GB" dirty="0"/>
              <a:t>Poor Attendance/ Wrong Attendee’s</a:t>
            </a:r>
          </a:p>
          <a:p>
            <a:pPr marL="1100126" lvl="3" indent="-380990"/>
            <a:r>
              <a:rPr lang="en-GB" dirty="0"/>
              <a:t>Incomplete Plans</a:t>
            </a:r>
          </a:p>
          <a:p>
            <a:pPr marL="1100126" lvl="3" indent="-380990"/>
            <a:r>
              <a:rPr lang="en-GB" dirty="0"/>
              <a:t>Incomplete Make Ready needs</a:t>
            </a:r>
          </a:p>
          <a:p>
            <a:pPr marL="744528" lvl="2" indent="-380990"/>
            <a:r>
              <a:rPr lang="en-GB" dirty="0"/>
              <a:t>No correlation at Dab’s (Daily Huddle) – WWP not referred to</a:t>
            </a:r>
          </a:p>
          <a:p>
            <a:pPr marL="744528" lvl="2" indent="-380990"/>
            <a:r>
              <a:rPr lang="en-GB" dirty="0"/>
              <a:t>Plans created at daily huddle</a:t>
            </a:r>
          </a:p>
          <a:p>
            <a:pPr marL="744528" lvl="2" indent="-380990"/>
            <a:r>
              <a:rPr lang="en-GB" dirty="0"/>
              <a:t>No tracking of planed v actual</a:t>
            </a:r>
          </a:p>
          <a:p>
            <a:pPr marL="744528" lvl="2" indent="-380990"/>
            <a:r>
              <a:rPr lang="en-GB" dirty="0"/>
              <a:t>Disconnection from strategic planning to daily site planning</a:t>
            </a:r>
          </a:p>
          <a:p>
            <a:pPr marL="380990" lvl="1" indent="-380990"/>
            <a:r>
              <a:rPr lang="en-GB" b="1" dirty="0"/>
              <a:t>Jan 2017</a:t>
            </a:r>
          </a:p>
          <a:p>
            <a:pPr marL="744528" lvl="2" indent="-380990"/>
            <a:r>
              <a:rPr lang="en-GB" dirty="0"/>
              <a:t>Introduction of PPC tracking &amp; review process the review and improve weekly production and short term look ahead coordination</a:t>
            </a:r>
          </a:p>
          <a:p>
            <a:pPr marL="744528" lvl="2" indent="-380990"/>
            <a:endParaRPr lang="en-GB" dirty="0"/>
          </a:p>
        </p:txBody>
      </p:sp>
    </p:spTree>
    <p:extLst>
      <p:ext uri="{BB962C8B-B14F-4D97-AF65-F5344CB8AC3E}">
        <p14:creationId xmlns:p14="http://schemas.microsoft.com/office/powerpoint/2010/main" val="262400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4F5AED-34F0-7896-E25B-79416659CED3}"/>
              </a:ext>
            </a:extLst>
          </p:cNvPr>
          <p:cNvSpPr>
            <a:spLocks noGrp="1"/>
          </p:cNvSpPr>
          <p:nvPr>
            <p:ph type="body" sz="quarter" idx="12"/>
          </p:nvPr>
        </p:nvSpPr>
        <p:spPr/>
        <p:txBody>
          <a:bodyPr/>
          <a:lstStyle/>
          <a:p>
            <a:r>
              <a:rPr lang="en-GB" dirty="0"/>
              <a:t>New </a:t>
            </a:r>
            <a:r>
              <a:rPr lang="en-GB" dirty="0" err="1"/>
              <a:t>lps</a:t>
            </a:r>
            <a:r>
              <a:rPr lang="en-GB" dirty="0"/>
              <a:t> Jan 2017</a:t>
            </a:r>
          </a:p>
        </p:txBody>
      </p:sp>
      <p:graphicFrame>
        <p:nvGraphicFramePr>
          <p:cNvPr id="5" name="Content Placeholder 4">
            <a:extLst>
              <a:ext uri="{FF2B5EF4-FFF2-40B4-BE49-F238E27FC236}">
                <a16:creationId xmlns:a16="http://schemas.microsoft.com/office/drawing/2014/main" id="{8BF837A9-8503-4995-A5EF-000777F9496A}"/>
              </a:ext>
            </a:extLst>
          </p:cNvPr>
          <p:cNvGraphicFramePr>
            <a:graphicFrameLocks noGrp="1"/>
          </p:cNvGraphicFramePr>
          <p:nvPr>
            <p:ph sz="quarter" idx="10"/>
          </p:nvPr>
        </p:nvGraphicFramePr>
        <p:xfrm>
          <a:off x="334433" y="1411818"/>
          <a:ext cx="11426196" cy="5090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67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EE538A-9B97-3D1C-437B-7EBBF48C3B2B}"/>
              </a:ext>
            </a:extLst>
          </p:cNvPr>
          <p:cNvSpPr>
            <a:spLocks noGrp="1"/>
          </p:cNvSpPr>
          <p:nvPr>
            <p:ph type="body" sz="quarter" idx="12"/>
          </p:nvPr>
        </p:nvSpPr>
        <p:spPr/>
        <p:txBody>
          <a:bodyPr/>
          <a:lstStyle/>
          <a:p>
            <a:pPr marL="0" indent="0">
              <a:buNone/>
            </a:pPr>
            <a:r>
              <a:rPr lang="en-GB" dirty="0"/>
              <a:t>Failure trends</a:t>
            </a:r>
          </a:p>
        </p:txBody>
      </p:sp>
      <p:graphicFrame>
        <p:nvGraphicFramePr>
          <p:cNvPr id="5" name="Content Placeholder 4">
            <a:extLst>
              <a:ext uri="{FF2B5EF4-FFF2-40B4-BE49-F238E27FC236}">
                <a16:creationId xmlns:a16="http://schemas.microsoft.com/office/drawing/2014/main" id="{43D9F1DE-6155-829D-339E-14F2DAA4A913}"/>
              </a:ext>
            </a:extLst>
          </p:cNvPr>
          <p:cNvGraphicFramePr>
            <a:graphicFrameLocks noGrp="1"/>
          </p:cNvGraphicFramePr>
          <p:nvPr>
            <p:ph sz="quarter" idx="10"/>
            <p:extLst>
              <p:ext uri="{D42A27DB-BD31-4B8C-83A1-F6EECF244321}">
                <p14:modId xmlns:p14="http://schemas.microsoft.com/office/powerpoint/2010/main" val="3705491035"/>
              </p:ext>
            </p:extLst>
          </p:nvPr>
        </p:nvGraphicFramePr>
        <p:xfrm>
          <a:off x="334432" y="1089061"/>
          <a:ext cx="11618219" cy="5280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3012125"/>
      </p:ext>
    </p:extLst>
  </p:cSld>
  <p:clrMapOvr>
    <a:masterClrMapping/>
  </p:clrMapOvr>
</p:sld>
</file>

<file path=ppt/theme/theme1.xml><?xml version="1.0" encoding="utf-8"?>
<a:theme xmlns:a="http://schemas.openxmlformats.org/drawingml/2006/main" name="Office Theme">
  <a:themeElements>
    <a:clrScheme name="Custom 4">
      <a:dk1>
        <a:srgbClr val="54565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1659</TotalTime>
  <Words>1540</Words>
  <Application>Microsoft Office PowerPoint</Application>
  <PresentationFormat>Widescreen</PresentationFormat>
  <Paragraphs>184</Paragraphs>
  <Slides>22</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Times New Roman</vt:lpstr>
      <vt:lpstr>Office Theme</vt:lpstr>
      <vt:lpstr>[INSERT WEBINAR TITLE]</vt:lpstr>
      <vt:lpstr>PowerPoint Presentation</vt:lpstr>
      <vt:lpstr>PowerPoint Presentation</vt:lpstr>
      <vt:lpstr>Why LPS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Ellickson</dc:creator>
  <cp:lastModifiedBy>Kevin McHugh</cp:lastModifiedBy>
  <cp:revision>37</cp:revision>
  <dcterms:created xsi:type="dcterms:W3CDTF">2021-01-15T17:59:57Z</dcterms:created>
  <dcterms:modified xsi:type="dcterms:W3CDTF">2023-03-23T15:58:21Z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528e02-ab69-43a8-9134-6d8d1b0c706c_Enabled">
    <vt:lpwstr>true</vt:lpwstr>
  </property>
  <property fmtid="{D5CDD505-2E9C-101B-9397-08002B2CF9AE}" pid="3" name="MSIP_Label_ff528e02-ab69-43a8-9134-6d8d1b0c706c_SetDate">
    <vt:lpwstr>2023-03-23T15:58:21Z</vt:lpwstr>
  </property>
  <property fmtid="{D5CDD505-2E9C-101B-9397-08002B2CF9AE}" pid="4" name="MSIP_Label_ff528e02-ab69-43a8-9134-6d8d1b0c706c_Method">
    <vt:lpwstr>Standard</vt:lpwstr>
  </property>
  <property fmtid="{D5CDD505-2E9C-101B-9397-08002B2CF9AE}" pid="5" name="MSIP_Label_ff528e02-ab69-43a8-9134-6d8d1b0c706c_Name">
    <vt:lpwstr>ff528e02-ab69-43a8-9134-6d8d1b0c706c</vt:lpwstr>
  </property>
  <property fmtid="{D5CDD505-2E9C-101B-9397-08002B2CF9AE}" pid="6" name="MSIP_Label_ff528e02-ab69-43a8-9134-6d8d1b0c706c_SiteId">
    <vt:lpwstr>f9300280-65a0-46f8-a18c-a296431980f5</vt:lpwstr>
  </property>
  <property fmtid="{D5CDD505-2E9C-101B-9397-08002B2CF9AE}" pid="7" name="MSIP_Label_ff528e02-ab69-43a8-9134-6d8d1b0c706c_ActionId">
    <vt:lpwstr>1db66f50-7038-477b-9082-a5480e774cf6</vt:lpwstr>
  </property>
  <property fmtid="{D5CDD505-2E9C-101B-9397-08002B2CF9AE}" pid="8" name="MSIP_Label_ff528e02-ab69-43a8-9134-6d8d1b0c706c_ContentBits">
    <vt:lpwstr>2</vt:lpwstr>
  </property>
</Properties>
</file>