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430" r:id="rId3"/>
    <p:sldId id="1200" r:id="rId4"/>
    <p:sldId id="433" r:id="rId5"/>
    <p:sldId id="1208" r:id="rId6"/>
    <p:sldId id="1186" r:id="rId7"/>
    <p:sldId id="318" r:id="rId8"/>
    <p:sldId id="436" r:id="rId9"/>
    <p:sldId id="427" r:id="rId10"/>
    <p:sldId id="1211" r:id="rId11"/>
    <p:sldId id="1202" r:id="rId12"/>
    <p:sldId id="264" r:id="rId13"/>
    <p:sldId id="265" r:id="rId14"/>
    <p:sldId id="346" r:id="rId15"/>
    <p:sldId id="1204" r:id="rId16"/>
    <p:sldId id="1205" r:id="rId17"/>
    <p:sldId id="1210" r:id="rId18"/>
    <p:sldId id="1206" r:id="rId19"/>
    <p:sldId id="1203" r:id="rId20"/>
    <p:sldId id="1197"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99"/>
    <p:restoredTop sz="86395"/>
  </p:normalViewPr>
  <p:slideViewPr>
    <p:cSldViewPr snapToGrid="0">
      <p:cViewPr varScale="1">
        <p:scale>
          <a:sx n="93" d="100"/>
          <a:sy n="93" d="100"/>
        </p:scale>
        <p:origin x="232" y="5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97" d="100"/>
          <a:sy n="97" d="100"/>
        </p:scale>
        <p:origin x="368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28E50E-C8C3-0A4A-8CA7-E73E0425027A}" type="doc">
      <dgm:prSet loTypeId="urn:microsoft.com/office/officeart/2005/8/layout/bProcess3" loCatId="" qsTypeId="urn:microsoft.com/office/officeart/2005/8/quickstyle/simple1" qsCatId="simple" csTypeId="urn:microsoft.com/office/officeart/2005/8/colors/accent0_1" csCatId="mainScheme" phldr="1"/>
      <dgm:spPr/>
      <dgm:t>
        <a:bodyPr/>
        <a:lstStyle/>
        <a:p>
          <a:endParaRPr lang="en-US"/>
        </a:p>
      </dgm:t>
    </dgm:pt>
    <dgm:pt modelId="{3BAA487D-D731-A14D-99DA-818FFA06B88B}">
      <dgm:prSet phldrT="[Text]" custT="1"/>
      <dgm:spPr/>
      <dgm:t>
        <a:bodyPr/>
        <a:lstStyle/>
        <a:p>
          <a:r>
            <a:rPr lang="en-US" sz="2400" dirty="0"/>
            <a:t>1. Identify alternatives</a:t>
          </a:r>
        </a:p>
      </dgm:t>
    </dgm:pt>
    <dgm:pt modelId="{946500C1-50A0-C64A-A8B5-0BE1CD44AB92}" type="parTrans" cxnId="{805D5492-98AF-3C45-A50E-694362515CA4}">
      <dgm:prSet/>
      <dgm:spPr/>
      <dgm:t>
        <a:bodyPr/>
        <a:lstStyle/>
        <a:p>
          <a:endParaRPr lang="en-US" sz="5400"/>
        </a:p>
      </dgm:t>
    </dgm:pt>
    <dgm:pt modelId="{A739609B-140A-B945-B8EA-9E4CCC6433C7}" type="sibTrans" cxnId="{805D5492-98AF-3C45-A50E-694362515CA4}">
      <dgm:prSet custT="1"/>
      <dgm:spPr/>
      <dgm:t>
        <a:bodyPr/>
        <a:lstStyle/>
        <a:p>
          <a:endParaRPr lang="en-US" sz="1400"/>
        </a:p>
      </dgm:t>
    </dgm:pt>
    <dgm:pt modelId="{5953DFDB-1A81-E342-93AA-44A2585EABD1}">
      <dgm:prSet custT="1"/>
      <dgm:spPr/>
      <dgm:t>
        <a:bodyPr/>
        <a:lstStyle/>
        <a:p>
          <a:r>
            <a:rPr lang="en-US" sz="2400" dirty="0"/>
            <a:t>3. Define must and want have criteria for each factor</a:t>
          </a:r>
        </a:p>
      </dgm:t>
    </dgm:pt>
    <dgm:pt modelId="{E370BA2B-F3AE-504B-BB88-52CBF5DD5560}" type="parTrans" cxnId="{226566DC-1FD6-4440-A3FD-725A0B6B8534}">
      <dgm:prSet/>
      <dgm:spPr/>
      <dgm:t>
        <a:bodyPr/>
        <a:lstStyle/>
        <a:p>
          <a:endParaRPr lang="en-US" sz="5400"/>
        </a:p>
      </dgm:t>
    </dgm:pt>
    <dgm:pt modelId="{5B19E9D0-5611-584A-9CE8-283C4D4F428A}" type="sibTrans" cxnId="{226566DC-1FD6-4440-A3FD-725A0B6B8534}">
      <dgm:prSet custT="1"/>
      <dgm:spPr/>
      <dgm:t>
        <a:bodyPr/>
        <a:lstStyle/>
        <a:p>
          <a:endParaRPr lang="en-US" sz="1400"/>
        </a:p>
      </dgm:t>
    </dgm:pt>
    <dgm:pt modelId="{98CE371D-6BBE-0641-BFCF-9CC561D69466}">
      <dgm:prSet phldrT="[Text]" custT="1"/>
      <dgm:spPr/>
      <dgm:t>
        <a:bodyPr/>
        <a:lstStyle/>
        <a:p>
          <a:r>
            <a:rPr lang="en-US" sz="2400" dirty="0"/>
            <a:t>7. Evaluate the total importance of advantages of each alternative against its cost </a:t>
          </a:r>
        </a:p>
      </dgm:t>
    </dgm:pt>
    <dgm:pt modelId="{D3170456-4A8B-3E4E-8B25-D5D9F363AF8C}" type="parTrans" cxnId="{4F779C37-F89B-4046-8A96-08E7C74200C1}">
      <dgm:prSet/>
      <dgm:spPr/>
      <dgm:t>
        <a:bodyPr/>
        <a:lstStyle/>
        <a:p>
          <a:endParaRPr lang="en-US" sz="5400"/>
        </a:p>
      </dgm:t>
    </dgm:pt>
    <dgm:pt modelId="{F0C641C8-77C0-6D4F-80EF-04D755E792FF}" type="sibTrans" cxnId="{4F779C37-F89B-4046-8A96-08E7C74200C1}">
      <dgm:prSet/>
      <dgm:spPr/>
      <dgm:t>
        <a:bodyPr/>
        <a:lstStyle/>
        <a:p>
          <a:endParaRPr lang="en-US" sz="5400"/>
        </a:p>
      </dgm:t>
    </dgm:pt>
    <dgm:pt modelId="{412985E3-1355-E14B-AB62-8750B4C39DAB}">
      <dgm:prSet phldrT="[Text]" custT="1"/>
      <dgm:spPr/>
      <dgm:t>
        <a:bodyPr/>
        <a:lstStyle/>
        <a:p>
          <a:r>
            <a:rPr lang="en-US" sz="2400" dirty="0"/>
            <a:t>2. Define factors</a:t>
          </a:r>
        </a:p>
      </dgm:t>
    </dgm:pt>
    <dgm:pt modelId="{7D0D431F-3AFA-F446-9936-BC41C46D13CE}" type="parTrans" cxnId="{6F4EB669-88AF-0247-A4D9-AAF1F5AD0565}">
      <dgm:prSet/>
      <dgm:spPr/>
      <dgm:t>
        <a:bodyPr/>
        <a:lstStyle/>
        <a:p>
          <a:endParaRPr lang="en-US" sz="5400"/>
        </a:p>
      </dgm:t>
    </dgm:pt>
    <dgm:pt modelId="{00985997-0E20-2140-9350-B6D2CA5D7E03}" type="sibTrans" cxnId="{6F4EB669-88AF-0247-A4D9-AAF1F5AD0565}">
      <dgm:prSet custT="1"/>
      <dgm:spPr/>
      <dgm:t>
        <a:bodyPr/>
        <a:lstStyle/>
        <a:p>
          <a:endParaRPr lang="en-US" sz="1400"/>
        </a:p>
      </dgm:t>
    </dgm:pt>
    <dgm:pt modelId="{C1E8EF2A-4CAF-4C4D-A548-B3818D2BDC9F}">
      <dgm:prSet custT="1"/>
      <dgm:spPr/>
      <dgm:t>
        <a:bodyPr/>
        <a:lstStyle/>
        <a:p>
          <a:r>
            <a:rPr lang="en-US" sz="2400" dirty="0"/>
            <a:t>4. Determine the attributes of each alternative</a:t>
          </a:r>
        </a:p>
      </dgm:t>
    </dgm:pt>
    <dgm:pt modelId="{5A8E145D-6C78-5E42-982E-98CAB5720FA2}" type="parTrans" cxnId="{7997F2E4-0491-4E46-AAAB-023A4A2849D1}">
      <dgm:prSet/>
      <dgm:spPr/>
      <dgm:t>
        <a:bodyPr/>
        <a:lstStyle/>
        <a:p>
          <a:endParaRPr lang="en-US" sz="5400"/>
        </a:p>
      </dgm:t>
    </dgm:pt>
    <dgm:pt modelId="{12CFACAA-1F89-BF47-B99A-E30AAB263ABA}" type="sibTrans" cxnId="{7997F2E4-0491-4E46-AAAB-023A4A2849D1}">
      <dgm:prSet custT="1"/>
      <dgm:spPr/>
      <dgm:t>
        <a:bodyPr/>
        <a:lstStyle/>
        <a:p>
          <a:endParaRPr lang="en-US" sz="1400"/>
        </a:p>
      </dgm:t>
    </dgm:pt>
    <dgm:pt modelId="{7F5C7858-1488-BB47-A3BD-0AD9A36AE4FA}">
      <dgm:prSet custT="1"/>
      <dgm:spPr/>
      <dgm:t>
        <a:bodyPr/>
        <a:lstStyle/>
        <a:p>
          <a:r>
            <a:rPr lang="en-US" sz="2400" dirty="0"/>
            <a:t>5. Decide the advantages of each alternative</a:t>
          </a:r>
        </a:p>
      </dgm:t>
    </dgm:pt>
    <dgm:pt modelId="{09C960CD-CF01-4D41-BDFE-D49C979A978A}" type="parTrans" cxnId="{485FF314-4474-9549-B68C-58F6DE957311}">
      <dgm:prSet/>
      <dgm:spPr/>
      <dgm:t>
        <a:bodyPr/>
        <a:lstStyle/>
        <a:p>
          <a:endParaRPr lang="en-US" sz="5400"/>
        </a:p>
      </dgm:t>
    </dgm:pt>
    <dgm:pt modelId="{5AADE9F8-7FF1-8E47-A26B-B48B4B707A23}" type="sibTrans" cxnId="{485FF314-4474-9549-B68C-58F6DE957311}">
      <dgm:prSet custT="1"/>
      <dgm:spPr/>
      <dgm:t>
        <a:bodyPr/>
        <a:lstStyle/>
        <a:p>
          <a:endParaRPr lang="en-US" sz="1400"/>
        </a:p>
      </dgm:t>
    </dgm:pt>
    <dgm:pt modelId="{A4094617-20D5-9D4B-8778-AE41E179766B}">
      <dgm:prSet custT="1"/>
      <dgm:spPr/>
      <dgm:t>
        <a:bodyPr/>
        <a:lstStyle/>
        <a:p>
          <a:r>
            <a:rPr lang="en-US" sz="2400" dirty="0"/>
            <a:t>6. Decide the importance of each advantage</a:t>
          </a:r>
        </a:p>
      </dgm:t>
    </dgm:pt>
    <dgm:pt modelId="{999FE29D-3942-EA47-A72A-CF589A97A0A8}" type="parTrans" cxnId="{BA8CF5C9-A389-DF40-9094-5E2EB5A4B9F0}">
      <dgm:prSet/>
      <dgm:spPr/>
      <dgm:t>
        <a:bodyPr/>
        <a:lstStyle/>
        <a:p>
          <a:endParaRPr lang="en-US" sz="5400"/>
        </a:p>
      </dgm:t>
    </dgm:pt>
    <dgm:pt modelId="{C85D5753-8B4A-6749-85E0-E0062FC4A12C}" type="sibTrans" cxnId="{BA8CF5C9-A389-DF40-9094-5E2EB5A4B9F0}">
      <dgm:prSet custT="1"/>
      <dgm:spPr/>
      <dgm:t>
        <a:bodyPr/>
        <a:lstStyle/>
        <a:p>
          <a:endParaRPr lang="en-US" sz="1400"/>
        </a:p>
      </dgm:t>
    </dgm:pt>
    <dgm:pt modelId="{668D2A13-685D-DE42-836D-BE92C57D7E45}">
      <dgm:prSet custT="1"/>
      <dgm:spPr/>
      <dgm:t>
        <a:bodyPr/>
        <a:lstStyle/>
        <a:p>
          <a:r>
            <a:rPr lang="en-US" sz="2400" dirty="0"/>
            <a:t>8. Select the alternative that offers the best value for money</a:t>
          </a:r>
        </a:p>
      </dgm:t>
    </dgm:pt>
    <dgm:pt modelId="{87B5DF81-C968-3E46-A4DA-5BB3B4B4C55F}" type="parTrans" cxnId="{0AD1D86B-8AA6-FC4E-A589-EC6A4F67BA8C}">
      <dgm:prSet/>
      <dgm:spPr/>
      <dgm:t>
        <a:bodyPr/>
        <a:lstStyle/>
        <a:p>
          <a:endParaRPr lang="en-US"/>
        </a:p>
      </dgm:t>
    </dgm:pt>
    <dgm:pt modelId="{960688FB-DA5F-0E49-8FE2-8C3BEE67B69E}" type="sibTrans" cxnId="{0AD1D86B-8AA6-FC4E-A589-EC6A4F67BA8C}">
      <dgm:prSet/>
      <dgm:spPr/>
      <dgm:t>
        <a:bodyPr/>
        <a:lstStyle/>
        <a:p>
          <a:endParaRPr lang="en-US"/>
        </a:p>
      </dgm:t>
    </dgm:pt>
    <dgm:pt modelId="{1737F787-5D9B-A04C-BC0D-2BBD4317C939}" type="pres">
      <dgm:prSet presAssocID="{5828E50E-C8C3-0A4A-8CA7-E73E0425027A}" presName="Name0" presStyleCnt="0">
        <dgm:presLayoutVars>
          <dgm:dir/>
          <dgm:resizeHandles val="exact"/>
        </dgm:presLayoutVars>
      </dgm:prSet>
      <dgm:spPr/>
    </dgm:pt>
    <dgm:pt modelId="{E42F3D58-C3BB-614C-A16A-B414E613D58C}" type="pres">
      <dgm:prSet presAssocID="{3BAA487D-D731-A14D-99DA-818FFA06B88B}" presName="node" presStyleLbl="node1" presStyleIdx="0" presStyleCnt="8">
        <dgm:presLayoutVars>
          <dgm:bulletEnabled val="1"/>
        </dgm:presLayoutVars>
      </dgm:prSet>
      <dgm:spPr/>
    </dgm:pt>
    <dgm:pt modelId="{1204B5EB-C790-0E46-BB59-E1C99247B917}" type="pres">
      <dgm:prSet presAssocID="{A739609B-140A-B945-B8EA-9E4CCC6433C7}" presName="sibTrans" presStyleLbl="sibTrans1D1" presStyleIdx="0" presStyleCnt="7"/>
      <dgm:spPr/>
    </dgm:pt>
    <dgm:pt modelId="{6D990AB5-4B40-F245-833B-5CAC6807E86D}" type="pres">
      <dgm:prSet presAssocID="{A739609B-140A-B945-B8EA-9E4CCC6433C7}" presName="connectorText" presStyleLbl="sibTrans1D1" presStyleIdx="0" presStyleCnt="7"/>
      <dgm:spPr/>
    </dgm:pt>
    <dgm:pt modelId="{B05F7C6B-79BD-A041-A8AA-789D4FF50870}" type="pres">
      <dgm:prSet presAssocID="{412985E3-1355-E14B-AB62-8750B4C39DAB}" presName="node" presStyleLbl="node1" presStyleIdx="1" presStyleCnt="8">
        <dgm:presLayoutVars>
          <dgm:bulletEnabled val="1"/>
        </dgm:presLayoutVars>
      </dgm:prSet>
      <dgm:spPr/>
    </dgm:pt>
    <dgm:pt modelId="{2A1794C6-B4D7-BA4A-862B-2581013910B5}" type="pres">
      <dgm:prSet presAssocID="{00985997-0E20-2140-9350-B6D2CA5D7E03}" presName="sibTrans" presStyleLbl="sibTrans1D1" presStyleIdx="1" presStyleCnt="7"/>
      <dgm:spPr/>
    </dgm:pt>
    <dgm:pt modelId="{B2B83BFD-FAF0-A840-8E4E-FFEBC3974D77}" type="pres">
      <dgm:prSet presAssocID="{00985997-0E20-2140-9350-B6D2CA5D7E03}" presName="connectorText" presStyleLbl="sibTrans1D1" presStyleIdx="1" presStyleCnt="7"/>
      <dgm:spPr/>
    </dgm:pt>
    <dgm:pt modelId="{A878DD30-AB12-A442-893A-6F343D6F934E}" type="pres">
      <dgm:prSet presAssocID="{5953DFDB-1A81-E342-93AA-44A2585EABD1}" presName="node" presStyleLbl="node1" presStyleIdx="2" presStyleCnt="8" custScaleX="113485">
        <dgm:presLayoutVars>
          <dgm:bulletEnabled val="1"/>
        </dgm:presLayoutVars>
      </dgm:prSet>
      <dgm:spPr/>
    </dgm:pt>
    <dgm:pt modelId="{03DB6D8F-43AE-F345-8813-1B177C78551E}" type="pres">
      <dgm:prSet presAssocID="{5B19E9D0-5611-584A-9CE8-283C4D4F428A}" presName="sibTrans" presStyleLbl="sibTrans1D1" presStyleIdx="2" presStyleCnt="7"/>
      <dgm:spPr/>
    </dgm:pt>
    <dgm:pt modelId="{803AF6BF-748E-F049-8F97-231AB14CC0A9}" type="pres">
      <dgm:prSet presAssocID="{5B19E9D0-5611-584A-9CE8-283C4D4F428A}" presName="connectorText" presStyleLbl="sibTrans1D1" presStyleIdx="2" presStyleCnt="7"/>
      <dgm:spPr/>
    </dgm:pt>
    <dgm:pt modelId="{F5E2E5E4-1A17-0C4A-B0C2-16C576873FD4}" type="pres">
      <dgm:prSet presAssocID="{C1E8EF2A-4CAF-4C4D-A548-B3818D2BDC9F}" presName="node" presStyleLbl="node1" presStyleIdx="3" presStyleCnt="8">
        <dgm:presLayoutVars>
          <dgm:bulletEnabled val="1"/>
        </dgm:presLayoutVars>
      </dgm:prSet>
      <dgm:spPr/>
    </dgm:pt>
    <dgm:pt modelId="{E161BB71-F514-0A4C-8B13-F3F699351B7C}" type="pres">
      <dgm:prSet presAssocID="{12CFACAA-1F89-BF47-B99A-E30AAB263ABA}" presName="sibTrans" presStyleLbl="sibTrans1D1" presStyleIdx="3" presStyleCnt="7"/>
      <dgm:spPr/>
    </dgm:pt>
    <dgm:pt modelId="{D81C65B1-93D0-F843-BE54-DFAFDEA19863}" type="pres">
      <dgm:prSet presAssocID="{12CFACAA-1F89-BF47-B99A-E30AAB263ABA}" presName="connectorText" presStyleLbl="sibTrans1D1" presStyleIdx="3" presStyleCnt="7"/>
      <dgm:spPr/>
    </dgm:pt>
    <dgm:pt modelId="{7C499CBF-D9C5-0F4C-B717-48400614FCE5}" type="pres">
      <dgm:prSet presAssocID="{7F5C7858-1488-BB47-A3BD-0AD9A36AE4FA}" presName="node" presStyleLbl="node1" presStyleIdx="4" presStyleCnt="8">
        <dgm:presLayoutVars>
          <dgm:bulletEnabled val="1"/>
        </dgm:presLayoutVars>
      </dgm:prSet>
      <dgm:spPr/>
    </dgm:pt>
    <dgm:pt modelId="{17CC0F1C-69C6-614A-B759-7ABDD4D9A86E}" type="pres">
      <dgm:prSet presAssocID="{5AADE9F8-7FF1-8E47-A26B-B48B4B707A23}" presName="sibTrans" presStyleLbl="sibTrans1D1" presStyleIdx="4" presStyleCnt="7"/>
      <dgm:spPr/>
    </dgm:pt>
    <dgm:pt modelId="{102DDA27-3168-8F45-9BC7-79C68FEE485A}" type="pres">
      <dgm:prSet presAssocID="{5AADE9F8-7FF1-8E47-A26B-B48B4B707A23}" presName="connectorText" presStyleLbl="sibTrans1D1" presStyleIdx="4" presStyleCnt="7"/>
      <dgm:spPr/>
    </dgm:pt>
    <dgm:pt modelId="{98715B25-DDA1-7643-8EB3-5D0F02C5ED68}" type="pres">
      <dgm:prSet presAssocID="{A4094617-20D5-9D4B-8778-AE41E179766B}" presName="node" presStyleLbl="node1" presStyleIdx="5" presStyleCnt="8" custLinFactNeighborX="-7633" custLinFactNeighborY="2086">
        <dgm:presLayoutVars>
          <dgm:bulletEnabled val="1"/>
        </dgm:presLayoutVars>
      </dgm:prSet>
      <dgm:spPr/>
    </dgm:pt>
    <dgm:pt modelId="{C820FD5E-AAF1-3041-B91E-173C2EA4B1F3}" type="pres">
      <dgm:prSet presAssocID="{C85D5753-8B4A-6749-85E0-E0062FC4A12C}" presName="sibTrans" presStyleLbl="sibTrans1D1" presStyleIdx="5" presStyleCnt="7"/>
      <dgm:spPr/>
    </dgm:pt>
    <dgm:pt modelId="{8129CE21-DFD6-FB48-A0BF-CB55CE304DBB}" type="pres">
      <dgm:prSet presAssocID="{C85D5753-8B4A-6749-85E0-E0062FC4A12C}" presName="connectorText" presStyleLbl="sibTrans1D1" presStyleIdx="5" presStyleCnt="7"/>
      <dgm:spPr/>
    </dgm:pt>
    <dgm:pt modelId="{6A7A2F4A-BC27-3748-8FC5-4FE7657A3B77}" type="pres">
      <dgm:prSet presAssocID="{98CE371D-6BBE-0641-BFCF-9CC561D69466}" presName="node" presStyleLbl="node1" presStyleIdx="6" presStyleCnt="8" custScaleX="103754" custScaleY="189517" custLinFactNeighborX="-11888" custLinFactNeighborY="51094">
        <dgm:presLayoutVars>
          <dgm:bulletEnabled val="1"/>
        </dgm:presLayoutVars>
      </dgm:prSet>
      <dgm:spPr/>
    </dgm:pt>
    <dgm:pt modelId="{27DEB6B0-0E1D-CC43-AFA8-6C2978EFDB28}" type="pres">
      <dgm:prSet presAssocID="{F0C641C8-77C0-6D4F-80EF-04D755E792FF}" presName="sibTrans" presStyleLbl="sibTrans1D1" presStyleIdx="6" presStyleCnt="7"/>
      <dgm:spPr/>
    </dgm:pt>
    <dgm:pt modelId="{4D5DE6F9-3C83-2246-8ADA-2356AEB6D1BC}" type="pres">
      <dgm:prSet presAssocID="{F0C641C8-77C0-6D4F-80EF-04D755E792FF}" presName="connectorText" presStyleLbl="sibTrans1D1" presStyleIdx="6" presStyleCnt="7"/>
      <dgm:spPr/>
    </dgm:pt>
    <dgm:pt modelId="{9951AE59-52E0-4C44-A5BE-72F724D7FD70}" type="pres">
      <dgm:prSet presAssocID="{668D2A13-685D-DE42-836D-BE92C57D7E45}" presName="node" presStyleLbl="node1" presStyleIdx="7" presStyleCnt="8" custScaleY="141490" custLinFactNeighborX="-7633" custLinFactNeighborY="8393">
        <dgm:presLayoutVars>
          <dgm:bulletEnabled val="1"/>
        </dgm:presLayoutVars>
      </dgm:prSet>
      <dgm:spPr/>
    </dgm:pt>
  </dgm:ptLst>
  <dgm:cxnLst>
    <dgm:cxn modelId="{FF3F1614-7584-E94B-B9B9-FF0FC914DDBF}" type="presOf" srcId="{A4094617-20D5-9D4B-8778-AE41E179766B}" destId="{98715B25-DDA1-7643-8EB3-5D0F02C5ED68}" srcOrd="0" destOrd="0" presId="urn:microsoft.com/office/officeart/2005/8/layout/bProcess3"/>
    <dgm:cxn modelId="{485FF314-4474-9549-B68C-58F6DE957311}" srcId="{5828E50E-C8C3-0A4A-8CA7-E73E0425027A}" destId="{7F5C7858-1488-BB47-A3BD-0AD9A36AE4FA}" srcOrd="4" destOrd="0" parTransId="{09C960CD-CF01-4D41-BDFE-D49C979A978A}" sibTransId="{5AADE9F8-7FF1-8E47-A26B-B48B4B707A23}"/>
    <dgm:cxn modelId="{991F2517-9562-A44A-B4AA-437B6C993FB2}" type="presOf" srcId="{668D2A13-685D-DE42-836D-BE92C57D7E45}" destId="{9951AE59-52E0-4C44-A5BE-72F724D7FD70}" srcOrd="0" destOrd="0" presId="urn:microsoft.com/office/officeart/2005/8/layout/bProcess3"/>
    <dgm:cxn modelId="{04847E1C-99DF-284D-9846-2BDE98DA3CDA}" type="presOf" srcId="{00985997-0E20-2140-9350-B6D2CA5D7E03}" destId="{2A1794C6-B4D7-BA4A-862B-2581013910B5}" srcOrd="0" destOrd="0" presId="urn:microsoft.com/office/officeart/2005/8/layout/bProcess3"/>
    <dgm:cxn modelId="{436A4030-C479-9749-A4C7-264E910DA226}" type="presOf" srcId="{7F5C7858-1488-BB47-A3BD-0AD9A36AE4FA}" destId="{7C499CBF-D9C5-0F4C-B717-48400614FCE5}" srcOrd="0" destOrd="0" presId="urn:microsoft.com/office/officeart/2005/8/layout/bProcess3"/>
    <dgm:cxn modelId="{4F779C37-F89B-4046-8A96-08E7C74200C1}" srcId="{5828E50E-C8C3-0A4A-8CA7-E73E0425027A}" destId="{98CE371D-6BBE-0641-BFCF-9CC561D69466}" srcOrd="6" destOrd="0" parTransId="{D3170456-4A8B-3E4E-8B25-D5D9F363AF8C}" sibTransId="{F0C641C8-77C0-6D4F-80EF-04D755E792FF}"/>
    <dgm:cxn modelId="{5912E83C-46F0-6240-A04B-36C71C50B4F3}" type="presOf" srcId="{F0C641C8-77C0-6D4F-80EF-04D755E792FF}" destId="{27DEB6B0-0E1D-CC43-AFA8-6C2978EFDB28}" srcOrd="0" destOrd="0" presId="urn:microsoft.com/office/officeart/2005/8/layout/bProcess3"/>
    <dgm:cxn modelId="{33D6B53F-C7FF-EC4B-8965-7E12E28E1842}" type="presOf" srcId="{A739609B-140A-B945-B8EA-9E4CCC6433C7}" destId="{1204B5EB-C790-0E46-BB59-E1C99247B917}" srcOrd="0" destOrd="0" presId="urn:microsoft.com/office/officeart/2005/8/layout/bProcess3"/>
    <dgm:cxn modelId="{B5621457-A09A-C249-8D24-7C14AD29CB9C}" type="presOf" srcId="{5828E50E-C8C3-0A4A-8CA7-E73E0425027A}" destId="{1737F787-5D9B-A04C-BC0D-2BBD4317C939}" srcOrd="0" destOrd="0" presId="urn:microsoft.com/office/officeart/2005/8/layout/bProcess3"/>
    <dgm:cxn modelId="{532FDF59-A70A-AB48-B946-59114B53DF52}" type="presOf" srcId="{412985E3-1355-E14B-AB62-8750B4C39DAB}" destId="{B05F7C6B-79BD-A041-A8AA-789D4FF50870}" srcOrd="0" destOrd="0" presId="urn:microsoft.com/office/officeart/2005/8/layout/bProcess3"/>
    <dgm:cxn modelId="{6F4EB669-88AF-0247-A4D9-AAF1F5AD0565}" srcId="{5828E50E-C8C3-0A4A-8CA7-E73E0425027A}" destId="{412985E3-1355-E14B-AB62-8750B4C39DAB}" srcOrd="1" destOrd="0" parTransId="{7D0D431F-3AFA-F446-9936-BC41C46D13CE}" sibTransId="{00985997-0E20-2140-9350-B6D2CA5D7E03}"/>
    <dgm:cxn modelId="{636CD66B-602A-7049-B4EF-0EDD1A61F070}" type="presOf" srcId="{5953DFDB-1A81-E342-93AA-44A2585EABD1}" destId="{A878DD30-AB12-A442-893A-6F343D6F934E}" srcOrd="0" destOrd="0" presId="urn:microsoft.com/office/officeart/2005/8/layout/bProcess3"/>
    <dgm:cxn modelId="{0AD1D86B-8AA6-FC4E-A589-EC6A4F67BA8C}" srcId="{5828E50E-C8C3-0A4A-8CA7-E73E0425027A}" destId="{668D2A13-685D-DE42-836D-BE92C57D7E45}" srcOrd="7" destOrd="0" parTransId="{87B5DF81-C968-3E46-A4DA-5BB3B4B4C55F}" sibTransId="{960688FB-DA5F-0E49-8FE2-8C3BEE67B69E}"/>
    <dgm:cxn modelId="{5F122570-1E47-F44C-9326-9E0793C09A13}" type="presOf" srcId="{5AADE9F8-7FF1-8E47-A26B-B48B4B707A23}" destId="{102DDA27-3168-8F45-9BC7-79C68FEE485A}" srcOrd="1" destOrd="0" presId="urn:microsoft.com/office/officeart/2005/8/layout/bProcess3"/>
    <dgm:cxn modelId="{1A9F3472-4161-BC4A-890C-56B31CAD6987}" type="presOf" srcId="{00985997-0E20-2140-9350-B6D2CA5D7E03}" destId="{B2B83BFD-FAF0-A840-8E4E-FFEBC3974D77}" srcOrd="1" destOrd="0" presId="urn:microsoft.com/office/officeart/2005/8/layout/bProcess3"/>
    <dgm:cxn modelId="{E57F5872-6A56-064D-AE95-F80F934439FC}" type="presOf" srcId="{3BAA487D-D731-A14D-99DA-818FFA06B88B}" destId="{E42F3D58-C3BB-614C-A16A-B414E613D58C}" srcOrd="0" destOrd="0" presId="urn:microsoft.com/office/officeart/2005/8/layout/bProcess3"/>
    <dgm:cxn modelId="{32CB5E79-0BD1-2444-A6F6-D92D2AE52FBD}" type="presOf" srcId="{12CFACAA-1F89-BF47-B99A-E30AAB263ABA}" destId="{E161BB71-F514-0A4C-8B13-F3F699351B7C}" srcOrd="0" destOrd="0" presId="urn:microsoft.com/office/officeart/2005/8/layout/bProcess3"/>
    <dgm:cxn modelId="{0DCA7E7A-4BB1-E64D-9574-9B56CE2E8FB0}" type="presOf" srcId="{A739609B-140A-B945-B8EA-9E4CCC6433C7}" destId="{6D990AB5-4B40-F245-833B-5CAC6807E86D}" srcOrd="1" destOrd="0" presId="urn:microsoft.com/office/officeart/2005/8/layout/bProcess3"/>
    <dgm:cxn modelId="{1EE74781-2037-BD4F-9F42-86024DEA6847}" type="presOf" srcId="{C1E8EF2A-4CAF-4C4D-A548-B3818D2BDC9F}" destId="{F5E2E5E4-1A17-0C4A-B0C2-16C576873FD4}" srcOrd="0" destOrd="0" presId="urn:microsoft.com/office/officeart/2005/8/layout/bProcess3"/>
    <dgm:cxn modelId="{805D5492-98AF-3C45-A50E-694362515CA4}" srcId="{5828E50E-C8C3-0A4A-8CA7-E73E0425027A}" destId="{3BAA487D-D731-A14D-99DA-818FFA06B88B}" srcOrd="0" destOrd="0" parTransId="{946500C1-50A0-C64A-A8B5-0BE1CD44AB92}" sibTransId="{A739609B-140A-B945-B8EA-9E4CCC6433C7}"/>
    <dgm:cxn modelId="{04218B9A-C919-5F4D-BF2E-EF826D1658D5}" type="presOf" srcId="{5B19E9D0-5611-584A-9CE8-283C4D4F428A}" destId="{803AF6BF-748E-F049-8F97-231AB14CC0A9}" srcOrd="1" destOrd="0" presId="urn:microsoft.com/office/officeart/2005/8/layout/bProcess3"/>
    <dgm:cxn modelId="{A0CC7A9D-7877-6B47-9C26-A524DDB45143}" type="presOf" srcId="{12CFACAA-1F89-BF47-B99A-E30AAB263ABA}" destId="{D81C65B1-93D0-F843-BE54-DFAFDEA19863}" srcOrd="1" destOrd="0" presId="urn:microsoft.com/office/officeart/2005/8/layout/bProcess3"/>
    <dgm:cxn modelId="{C519A29D-2E50-8F44-93BD-D9B1F26C00B6}" type="presOf" srcId="{F0C641C8-77C0-6D4F-80EF-04D755E792FF}" destId="{4D5DE6F9-3C83-2246-8ADA-2356AEB6D1BC}" srcOrd="1" destOrd="0" presId="urn:microsoft.com/office/officeart/2005/8/layout/bProcess3"/>
    <dgm:cxn modelId="{C09F4CA6-418A-EE43-9B9A-DAC2247B3343}" type="presOf" srcId="{C85D5753-8B4A-6749-85E0-E0062FC4A12C}" destId="{C820FD5E-AAF1-3041-B91E-173C2EA4B1F3}" srcOrd="0" destOrd="0" presId="urn:microsoft.com/office/officeart/2005/8/layout/bProcess3"/>
    <dgm:cxn modelId="{46DE98AD-BCC5-2944-8BC3-6DA71533D842}" type="presOf" srcId="{5AADE9F8-7FF1-8E47-A26B-B48B4B707A23}" destId="{17CC0F1C-69C6-614A-B759-7ABDD4D9A86E}" srcOrd="0" destOrd="0" presId="urn:microsoft.com/office/officeart/2005/8/layout/bProcess3"/>
    <dgm:cxn modelId="{6A8DF9B6-3F6F-D34A-B691-00DF6FAB4704}" type="presOf" srcId="{C85D5753-8B4A-6749-85E0-E0062FC4A12C}" destId="{8129CE21-DFD6-FB48-A0BF-CB55CE304DBB}" srcOrd="1" destOrd="0" presId="urn:microsoft.com/office/officeart/2005/8/layout/bProcess3"/>
    <dgm:cxn modelId="{1A3A9EC8-4048-4841-B6E2-71FDF06F5EAD}" type="presOf" srcId="{98CE371D-6BBE-0641-BFCF-9CC561D69466}" destId="{6A7A2F4A-BC27-3748-8FC5-4FE7657A3B77}" srcOrd="0" destOrd="0" presId="urn:microsoft.com/office/officeart/2005/8/layout/bProcess3"/>
    <dgm:cxn modelId="{BA8CF5C9-A389-DF40-9094-5E2EB5A4B9F0}" srcId="{5828E50E-C8C3-0A4A-8CA7-E73E0425027A}" destId="{A4094617-20D5-9D4B-8778-AE41E179766B}" srcOrd="5" destOrd="0" parTransId="{999FE29D-3942-EA47-A72A-CF589A97A0A8}" sibTransId="{C85D5753-8B4A-6749-85E0-E0062FC4A12C}"/>
    <dgm:cxn modelId="{226566DC-1FD6-4440-A3FD-725A0B6B8534}" srcId="{5828E50E-C8C3-0A4A-8CA7-E73E0425027A}" destId="{5953DFDB-1A81-E342-93AA-44A2585EABD1}" srcOrd="2" destOrd="0" parTransId="{E370BA2B-F3AE-504B-BB88-52CBF5DD5560}" sibTransId="{5B19E9D0-5611-584A-9CE8-283C4D4F428A}"/>
    <dgm:cxn modelId="{7997F2E4-0491-4E46-AAAB-023A4A2849D1}" srcId="{5828E50E-C8C3-0A4A-8CA7-E73E0425027A}" destId="{C1E8EF2A-4CAF-4C4D-A548-B3818D2BDC9F}" srcOrd="3" destOrd="0" parTransId="{5A8E145D-6C78-5E42-982E-98CAB5720FA2}" sibTransId="{12CFACAA-1F89-BF47-B99A-E30AAB263ABA}"/>
    <dgm:cxn modelId="{7E682AF0-199B-C54E-A26E-16633F74B83D}" type="presOf" srcId="{5B19E9D0-5611-584A-9CE8-283C4D4F428A}" destId="{03DB6D8F-43AE-F345-8813-1B177C78551E}" srcOrd="0" destOrd="0" presId="urn:microsoft.com/office/officeart/2005/8/layout/bProcess3"/>
    <dgm:cxn modelId="{E18B0F86-8111-DD46-A893-19883254127E}" type="presParOf" srcId="{1737F787-5D9B-A04C-BC0D-2BBD4317C939}" destId="{E42F3D58-C3BB-614C-A16A-B414E613D58C}" srcOrd="0" destOrd="0" presId="urn:microsoft.com/office/officeart/2005/8/layout/bProcess3"/>
    <dgm:cxn modelId="{86F1C16D-A604-6246-8174-E8A8DCC62665}" type="presParOf" srcId="{1737F787-5D9B-A04C-BC0D-2BBD4317C939}" destId="{1204B5EB-C790-0E46-BB59-E1C99247B917}" srcOrd="1" destOrd="0" presId="urn:microsoft.com/office/officeart/2005/8/layout/bProcess3"/>
    <dgm:cxn modelId="{3C670928-3F8D-884F-9A65-DF8EC1360A43}" type="presParOf" srcId="{1204B5EB-C790-0E46-BB59-E1C99247B917}" destId="{6D990AB5-4B40-F245-833B-5CAC6807E86D}" srcOrd="0" destOrd="0" presId="urn:microsoft.com/office/officeart/2005/8/layout/bProcess3"/>
    <dgm:cxn modelId="{EBE1E2CD-40E7-BB4B-BBD8-CB11FD3009FD}" type="presParOf" srcId="{1737F787-5D9B-A04C-BC0D-2BBD4317C939}" destId="{B05F7C6B-79BD-A041-A8AA-789D4FF50870}" srcOrd="2" destOrd="0" presId="urn:microsoft.com/office/officeart/2005/8/layout/bProcess3"/>
    <dgm:cxn modelId="{F74C1EE4-B536-D84E-AC07-EB1A23BC90EB}" type="presParOf" srcId="{1737F787-5D9B-A04C-BC0D-2BBD4317C939}" destId="{2A1794C6-B4D7-BA4A-862B-2581013910B5}" srcOrd="3" destOrd="0" presId="urn:microsoft.com/office/officeart/2005/8/layout/bProcess3"/>
    <dgm:cxn modelId="{6D6ADCC2-0799-7942-8092-502B06EA7375}" type="presParOf" srcId="{2A1794C6-B4D7-BA4A-862B-2581013910B5}" destId="{B2B83BFD-FAF0-A840-8E4E-FFEBC3974D77}" srcOrd="0" destOrd="0" presId="urn:microsoft.com/office/officeart/2005/8/layout/bProcess3"/>
    <dgm:cxn modelId="{1C1A8386-FF7F-2146-951E-B8B38085606E}" type="presParOf" srcId="{1737F787-5D9B-A04C-BC0D-2BBD4317C939}" destId="{A878DD30-AB12-A442-893A-6F343D6F934E}" srcOrd="4" destOrd="0" presId="urn:microsoft.com/office/officeart/2005/8/layout/bProcess3"/>
    <dgm:cxn modelId="{07B99369-1C9E-A143-8D0E-ADF243BFC1B1}" type="presParOf" srcId="{1737F787-5D9B-A04C-BC0D-2BBD4317C939}" destId="{03DB6D8F-43AE-F345-8813-1B177C78551E}" srcOrd="5" destOrd="0" presId="urn:microsoft.com/office/officeart/2005/8/layout/bProcess3"/>
    <dgm:cxn modelId="{47ED267F-C072-2644-A408-08212888108D}" type="presParOf" srcId="{03DB6D8F-43AE-F345-8813-1B177C78551E}" destId="{803AF6BF-748E-F049-8F97-231AB14CC0A9}" srcOrd="0" destOrd="0" presId="urn:microsoft.com/office/officeart/2005/8/layout/bProcess3"/>
    <dgm:cxn modelId="{7C18D99E-E4DD-0147-980A-9868A265E022}" type="presParOf" srcId="{1737F787-5D9B-A04C-BC0D-2BBD4317C939}" destId="{F5E2E5E4-1A17-0C4A-B0C2-16C576873FD4}" srcOrd="6" destOrd="0" presId="urn:microsoft.com/office/officeart/2005/8/layout/bProcess3"/>
    <dgm:cxn modelId="{C5272F79-6287-634D-A0D4-0497BBF504F6}" type="presParOf" srcId="{1737F787-5D9B-A04C-BC0D-2BBD4317C939}" destId="{E161BB71-F514-0A4C-8B13-F3F699351B7C}" srcOrd="7" destOrd="0" presId="urn:microsoft.com/office/officeart/2005/8/layout/bProcess3"/>
    <dgm:cxn modelId="{D35108B5-AFF9-E145-BD7E-DEE0A85F5961}" type="presParOf" srcId="{E161BB71-F514-0A4C-8B13-F3F699351B7C}" destId="{D81C65B1-93D0-F843-BE54-DFAFDEA19863}" srcOrd="0" destOrd="0" presId="urn:microsoft.com/office/officeart/2005/8/layout/bProcess3"/>
    <dgm:cxn modelId="{9FA00ED4-8191-A040-ABF7-04D60BF1B0AC}" type="presParOf" srcId="{1737F787-5D9B-A04C-BC0D-2BBD4317C939}" destId="{7C499CBF-D9C5-0F4C-B717-48400614FCE5}" srcOrd="8" destOrd="0" presId="urn:microsoft.com/office/officeart/2005/8/layout/bProcess3"/>
    <dgm:cxn modelId="{C16B615E-E1D6-DE47-B8F5-22318EE47CAB}" type="presParOf" srcId="{1737F787-5D9B-A04C-BC0D-2BBD4317C939}" destId="{17CC0F1C-69C6-614A-B759-7ABDD4D9A86E}" srcOrd="9" destOrd="0" presId="urn:microsoft.com/office/officeart/2005/8/layout/bProcess3"/>
    <dgm:cxn modelId="{D7E65D46-76BF-E543-ACE6-FEBECA6D99A8}" type="presParOf" srcId="{17CC0F1C-69C6-614A-B759-7ABDD4D9A86E}" destId="{102DDA27-3168-8F45-9BC7-79C68FEE485A}" srcOrd="0" destOrd="0" presId="urn:microsoft.com/office/officeart/2005/8/layout/bProcess3"/>
    <dgm:cxn modelId="{1C9F3BE5-1E07-964C-8B8E-94C720D69382}" type="presParOf" srcId="{1737F787-5D9B-A04C-BC0D-2BBD4317C939}" destId="{98715B25-DDA1-7643-8EB3-5D0F02C5ED68}" srcOrd="10" destOrd="0" presId="urn:microsoft.com/office/officeart/2005/8/layout/bProcess3"/>
    <dgm:cxn modelId="{0EF9AD75-63F8-6F43-B2ED-499382F1A75F}" type="presParOf" srcId="{1737F787-5D9B-A04C-BC0D-2BBD4317C939}" destId="{C820FD5E-AAF1-3041-B91E-173C2EA4B1F3}" srcOrd="11" destOrd="0" presId="urn:microsoft.com/office/officeart/2005/8/layout/bProcess3"/>
    <dgm:cxn modelId="{E48A08FE-C9DA-9A45-8DD3-462E8CEE0F82}" type="presParOf" srcId="{C820FD5E-AAF1-3041-B91E-173C2EA4B1F3}" destId="{8129CE21-DFD6-FB48-A0BF-CB55CE304DBB}" srcOrd="0" destOrd="0" presId="urn:microsoft.com/office/officeart/2005/8/layout/bProcess3"/>
    <dgm:cxn modelId="{F13E33E0-618A-E046-9BAF-A3066AF7F5F6}" type="presParOf" srcId="{1737F787-5D9B-A04C-BC0D-2BBD4317C939}" destId="{6A7A2F4A-BC27-3748-8FC5-4FE7657A3B77}" srcOrd="12" destOrd="0" presId="urn:microsoft.com/office/officeart/2005/8/layout/bProcess3"/>
    <dgm:cxn modelId="{77732450-241C-554D-83DB-E620011C00D4}" type="presParOf" srcId="{1737F787-5D9B-A04C-BC0D-2BBD4317C939}" destId="{27DEB6B0-0E1D-CC43-AFA8-6C2978EFDB28}" srcOrd="13" destOrd="0" presId="urn:microsoft.com/office/officeart/2005/8/layout/bProcess3"/>
    <dgm:cxn modelId="{2DA9AED1-062B-F14B-A332-75AAB122AE3D}" type="presParOf" srcId="{27DEB6B0-0E1D-CC43-AFA8-6C2978EFDB28}" destId="{4D5DE6F9-3C83-2246-8ADA-2356AEB6D1BC}" srcOrd="0" destOrd="0" presId="urn:microsoft.com/office/officeart/2005/8/layout/bProcess3"/>
    <dgm:cxn modelId="{69F535B1-0A28-F540-BED5-F8CCDA65424C}" type="presParOf" srcId="{1737F787-5D9B-A04C-BC0D-2BBD4317C939}" destId="{9951AE59-52E0-4C44-A5BE-72F724D7FD70}"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4B5EB-C790-0E46-BB59-E1C99247B917}">
      <dsp:nvSpPr>
        <dsp:cNvPr id="0" name=""/>
        <dsp:cNvSpPr/>
      </dsp:nvSpPr>
      <dsp:spPr>
        <a:xfrm>
          <a:off x="2096488" y="1013710"/>
          <a:ext cx="449590" cy="91440"/>
        </a:xfrm>
        <a:custGeom>
          <a:avLst/>
          <a:gdLst/>
          <a:ahLst/>
          <a:cxnLst/>
          <a:rect l="0" t="0" r="0" b="0"/>
          <a:pathLst>
            <a:path>
              <a:moveTo>
                <a:pt x="0" y="45720"/>
              </a:moveTo>
              <a:lnTo>
                <a:pt x="44959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09278" y="1057027"/>
        <a:ext cx="24009" cy="4806"/>
      </dsp:txXfrm>
    </dsp:sp>
    <dsp:sp modelId="{E42F3D58-C3BB-614C-A16A-B414E613D58C}">
      <dsp:nvSpPr>
        <dsp:cNvPr id="0" name=""/>
        <dsp:cNvSpPr/>
      </dsp:nvSpPr>
      <dsp:spPr>
        <a:xfrm>
          <a:off x="10501" y="433094"/>
          <a:ext cx="2087786"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1. Identify alternatives</a:t>
          </a:r>
        </a:p>
      </dsp:txBody>
      <dsp:txXfrm>
        <a:off x="10501" y="433094"/>
        <a:ext cx="2087786" cy="1252671"/>
      </dsp:txXfrm>
    </dsp:sp>
    <dsp:sp modelId="{2A1794C6-B4D7-BA4A-862B-2581013910B5}">
      <dsp:nvSpPr>
        <dsp:cNvPr id="0" name=""/>
        <dsp:cNvSpPr/>
      </dsp:nvSpPr>
      <dsp:spPr>
        <a:xfrm>
          <a:off x="4664465" y="1013710"/>
          <a:ext cx="449590" cy="91440"/>
        </a:xfrm>
        <a:custGeom>
          <a:avLst/>
          <a:gdLst/>
          <a:ahLst/>
          <a:cxnLst/>
          <a:rect l="0" t="0" r="0" b="0"/>
          <a:pathLst>
            <a:path>
              <a:moveTo>
                <a:pt x="0" y="45720"/>
              </a:moveTo>
              <a:lnTo>
                <a:pt x="44959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77255" y="1057027"/>
        <a:ext cx="24009" cy="4806"/>
      </dsp:txXfrm>
    </dsp:sp>
    <dsp:sp modelId="{B05F7C6B-79BD-A041-A8AA-789D4FF50870}">
      <dsp:nvSpPr>
        <dsp:cNvPr id="0" name=""/>
        <dsp:cNvSpPr/>
      </dsp:nvSpPr>
      <dsp:spPr>
        <a:xfrm>
          <a:off x="2578478" y="433094"/>
          <a:ext cx="2087786"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2. Define factors</a:t>
          </a:r>
        </a:p>
      </dsp:txBody>
      <dsp:txXfrm>
        <a:off x="2578478" y="433094"/>
        <a:ext cx="2087786" cy="1252671"/>
      </dsp:txXfrm>
    </dsp:sp>
    <dsp:sp modelId="{03DB6D8F-43AE-F345-8813-1B177C78551E}">
      <dsp:nvSpPr>
        <dsp:cNvPr id="0" name=""/>
        <dsp:cNvSpPr/>
      </dsp:nvSpPr>
      <dsp:spPr>
        <a:xfrm>
          <a:off x="7513980" y="1013710"/>
          <a:ext cx="449590" cy="91440"/>
        </a:xfrm>
        <a:custGeom>
          <a:avLst/>
          <a:gdLst/>
          <a:ahLst/>
          <a:cxnLst/>
          <a:rect l="0" t="0" r="0" b="0"/>
          <a:pathLst>
            <a:path>
              <a:moveTo>
                <a:pt x="0" y="45720"/>
              </a:moveTo>
              <a:lnTo>
                <a:pt x="449590" y="4572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726770" y="1057027"/>
        <a:ext cx="24009" cy="4806"/>
      </dsp:txXfrm>
    </dsp:sp>
    <dsp:sp modelId="{A878DD30-AB12-A442-893A-6F343D6F934E}">
      <dsp:nvSpPr>
        <dsp:cNvPr id="0" name=""/>
        <dsp:cNvSpPr/>
      </dsp:nvSpPr>
      <dsp:spPr>
        <a:xfrm>
          <a:off x="5146455" y="433094"/>
          <a:ext cx="2369324"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3. Define must and want have criteria for each factor</a:t>
          </a:r>
        </a:p>
      </dsp:txBody>
      <dsp:txXfrm>
        <a:off x="5146455" y="433094"/>
        <a:ext cx="2369324" cy="1252671"/>
      </dsp:txXfrm>
    </dsp:sp>
    <dsp:sp modelId="{E161BB71-F514-0A4C-8B13-F3F699351B7C}">
      <dsp:nvSpPr>
        <dsp:cNvPr id="0" name=""/>
        <dsp:cNvSpPr/>
      </dsp:nvSpPr>
      <dsp:spPr>
        <a:xfrm>
          <a:off x="1054394" y="1683966"/>
          <a:ext cx="7985469" cy="1010267"/>
        </a:xfrm>
        <a:custGeom>
          <a:avLst/>
          <a:gdLst/>
          <a:ahLst/>
          <a:cxnLst/>
          <a:rect l="0" t="0" r="0" b="0"/>
          <a:pathLst>
            <a:path>
              <a:moveTo>
                <a:pt x="7985469" y="0"/>
              </a:moveTo>
              <a:lnTo>
                <a:pt x="7985469" y="522233"/>
              </a:lnTo>
              <a:lnTo>
                <a:pt x="0" y="522233"/>
              </a:lnTo>
              <a:lnTo>
                <a:pt x="0" y="1010267"/>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845804" y="2186697"/>
        <a:ext cx="402650" cy="4806"/>
      </dsp:txXfrm>
    </dsp:sp>
    <dsp:sp modelId="{F5E2E5E4-1A17-0C4A-B0C2-16C576873FD4}">
      <dsp:nvSpPr>
        <dsp:cNvPr id="0" name=""/>
        <dsp:cNvSpPr/>
      </dsp:nvSpPr>
      <dsp:spPr>
        <a:xfrm>
          <a:off x="7995970" y="433094"/>
          <a:ext cx="2087786"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4. Determine the attributes of each alternative</a:t>
          </a:r>
        </a:p>
      </dsp:txBody>
      <dsp:txXfrm>
        <a:off x="7995970" y="433094"/>
        <a:ext cx="2087786" cy="1252671"/>
      </dsp:txXfrm>
    </dsp:sp>
    <dsp:sp modelId="{17CC0F1C-69C6-614A-B759-7ABDD4D9A86E}">
      <dsp:nvSpPr>
        <dsp:cNvPr id="0" name=""/>
        <dsp:cNvSpPr/>
      </dsp:nvSpPr>
      <dsp:spPr>
        <a:xfrm>
          <a:off x="2096488" y="3307250"/>
          <a:ext cx="290230" cy="91440"/>
        </a:xfrm>
        <a:custGeom>
          <a:avLst/>
          <a:gdLst/>
          <a:ahLst/>
          <a:cxnLst/>
          <a:rect l="0" t="0" r="0" b="0"/>
          <a:pathLst>
            <a:path>
              <a:moveTo>
                <a:pt x="0" y="45720"/>
              </a:moveTo>
              <a:lnTo>
                <a:pt x="162215" y="45720"/>
              </a:lnTo>
              <a:lnTo>
                <a:pt x="162215" y="71850"/>
              </a:lnTo>
              <a:lnTo>
                <a:pt x="290230" y="7185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233555" y="3350566"/>
        <a:ext cx="16094" cy="4806"/>
      </dsp:txXfrm>
    </dsp:sp>
    <dsp:sp modelId="{7C499CBF-D9C5-0F4C-B717-48400614FCE5}">
      <dsp:nvSpPr>
        <dsp:cNvPr id="0" name=""/>
        <dsp:cNvSpPr/>
      </dsp:nvSpPr>
      <dsp:spPr>
        <a:xfrm>
          <a:off x="10501" y="2726634"/>
          <a:ext cx="2087786"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5. Decide the advantages of each alternative</a:t>
          </a:r>
        </a:p>
      </dsp:txBody>
      <dsp:txXfrm>
        <a:off x="10501" y="2726634"/>
        <a:ext cx="2087786" cy="1252671"/>
      </dsp:txXfrm>
    </dsp:sp>
    <dsp:sp modelId="{C820FD5E-AAF1-3041-B91E-173C2EA4B1F3}">
      <dsp:nvSpPr>
        <dsp:cNvPr id="0" name=""/>
        <dsp:cNvSpPr/>
      </dsp:nvSpPr>
      <dsp:spPr>
        <a:xfrm>
          <a:off x="4505104" y="3379101"/>
          <a:ext cx="360755" cy="406964"/>
        </a:xfrm>
        <a:custGeom>
          <a:avLst/>
          <a:gdLst/>
          <a:ahLst/>
          <a:cxnLst/>
          <a:rect l="0" t="0" r="0" b="0"/>
          <a:pathLst>
            <a:path>
              <a:moveTo>
                <a:pt x="0" y="0"/>
              </a:moveTo>
              <a:lnTo>
                <a:pt x="197477" y="0"/>
              </a:lnTo>
              <a:lnTo>
                <a:pt x="197477" y="406964"/>
              </a:lnTo>
              <a:lnTo>
                <a:pt x="360755" y="406964"/>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71367" y="3580179"/>
        <a:ext cx="28230" cy="4806"/>
      </dsp:txXfrm>
    </dsp:sp>
    <dsp:sp modelId="{98715B25-DDA1-7643-8EB3-5D0F02C5ED68}">
      <dsp:nvSpPr>
        <dsp:cNvPr id="0" name=""/>
        <dsp:cNvSpPr/>
      </dsp:nvSpPr>
      <dsp:spPr>
        <a:xfrm>
          <a:off x="2419118" y="2752765"/>
          <a:ext cx="2087786" cy="125267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6. Decide the importance of each advantage</a:t>
          </a:r>
        </a:p>
      </dsp:txBody>
      <dsp:txXfrm>
        <a:off x="2419118" y="2752765"/>
        <a:ext cx="2087786" cy="1252671"/>
      </dsp:txXfrm>
    </dsp:sp>
    <dsp:sp modelId="{27DEB6B0-0E1D-CC43-AFA8-6C2978EFDB28}">
      <dsp:nvSpPr>
        <dsp:cNvPr id="0" name=""/>
        <dsp:cNvSpPr/>
      </dsp:nvSpPr>
      <dsp:spPr>
        <a:xfrm>
          <a:off x="7062621" y="3458107"/>
          <a:ext cx="538426" cy="327958"/>
        </a:xfrm>
        <a:custGeom>
          <a:avLst/>
          <a:gdLst/>
          <a:ahLst/>
          <a:cxnLst/>
          <a:rect l="0" t="0" r="0" b="0"/>
          <a:pathLst>
            <a:path>
              <a:moveTo>
                <a:pt x="0" y="327958"/>
              </a:moveTo>
              <a:lnTo>
                <a:pt x="286313" y="327958"/>
              </a:lnTo>
              <a:lnTo>
                <a:pt x="286313" y="0"/>
              </a:lnTo>
              <a:lnTo>
                <a:pt x="538426" y="0"/>
              </a:lnTo>
            </a:path>
          </a:pathLst>
        </a:custGeom>
        <a:noFill/>
        <a:ln w="6350" cap="flat" cmpd="sng" algn="ctr">
          <a:solidFill>
            <a:schemeClr val="dk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15415" y="3619682"/>
        <a:ext cx="32838" cy="4806"/>
      </dsp:txXfrm>
    </dsp:sp>
    <dsp:sp modelId="{6A7A2F4A-BC27-3748-8FC5-4FE7657A3B77}">
      <dsp:nvSpPr>
        <dsp:cNvPr id="0" name=""/>
        <dsp:cNvSpPr/>
      </dsp:nvSpPr>
      <dsp:spPr>
        <a:xfrm>
          <a:off x="4898259" y="2599052"/>
          <a:ext cx="2166161" cy="237402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7. Evaluate the total importance of advantages of each alternative against its cost </a:t>
          </a:r>
        </a:p>
      </dsp:txBody>
      <dsp:txXfrm>
        <a:off x="4898259" y="2599052"/>
        <a:ext cx="2166161" cy="2374025"/>
      </dsp:txXfrm>
    </dsp:sp>
    <dsp:sp modelId="{9951AE59-52E0-4C44-A5BE-72F724D7FD70}">
      <dsp:nvSpPr>
        <dsp:cNvPr id="0" name=""/>
        <dsp:cNvSpPr/>
      </dsp:nvSpPr>
      <dsp:spPr>
        <a:xfrm>
          <a:off x="7633447" y="2571904"/>
          <a:ext cx="2087786" cy="177240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8. Select the alternative that offers the best value for money</a:t>
          </a:r>
        </a:p>
      </dsp:txBody>
      <dsp:txXfrm>
        <a:off x="7633447" y="2571904"/>
        <a:ext cx="2087786" cy="177240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C51F1-7D87-B946-B724-127B8852ADDD}" type="datetimeFigureOut">
              <a:rPr lang="en-US" smtClean="0"/>
              <a:t>7/31/23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B4E95-6949-C248-9E27-36F1F6A00407}" type="slidenum">
              <a:rPr lang="en-US" smtClean="0"/>
              <a:t>‹#›</a:t>
            </a:fld>
            <a:endParaRPr lang="en-US"/>
          </a:p>
        </p:txBody>
      </p:sp>
    </p:spTree>
    <p:extLst>
      <p:ext uri="{BB962C8B-B14F-4D97-AF65-F5344CB8AC3E}">
        <p14:creationId xmlns:p14="http://schemas.microsoft.com/office/powerpoint/2010/main" val="87294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Value Delivery is a process for setting project value and cost targets in project definition prior to design, then steering design, construction and commissioning  to those targets. This process  has had several names: designing to cost,  target costing and target value design. I prefer target value delivery because value is paramount and is not delivered until the project is completed. </a:t>
            </a:r>
          </a:p>
          <a:p>
            <a:endParaRPr lang="en-US" dirty="0"/>
          </a:p>
          <a:p>
            <a:r>
              <a:rPr lang="en-US" dirty="0"/>
              <a:t>This presentation is drawn from an upcoming book titled Target Value Delivery of Building Projects, but I believe is applicable also to industrial and  infrastructure projects. However, thus far Target Value Delivery has been used primarily on building projects. Future research is needed to see if my opinion stands up to evidence.</a:t>
            </a:r>
          </a:p>
          <a:p>
            <a:endParaRPr lang="en-US" dirty="0"/>
          </a:p>
          <a:p>
            <a:r>
              <a:rPr lang="en-US" dirty="0"/>
              <a:t>My focus in this short presentation is on how value and cost targets are set, and various tools used to steer projects toward those targets--but only in the design phase for lack of time. The book provides more information about the history of TVD and its origin in manufacturing product development, its transition to construction with BP’s Project Andrew, and also more about how well TVD projects have performed. </a:t>
            </a:r>
          </a:p>
        </p:txBody>
      </p:sp>
      <p:sp>
        <p:nvSpPr>
          <p:cNvPr id="4" name="Slide Number Placeholder 3"/>
          <p:cNvSpPr>
            <a:spLocks noGrp="1"/>
          </p:cNvSpPr>
          <p:nvPr>
            <p:ph type="sldNum" sz="quarter" idx="5"/>
          </p:nvPr>
        </p:nvSpPr>
        <p:spPr/>
        <p:txBody>
          <a:bodyPr/>
          <a:lstStyle/>
          <a:p>
            <a:fld id="{155B4E95-6949-C248-9E27-36F1F6A00407}" type="slidenum">
              <a:rPr lang="en-US" smtClean="0"/>
              <a:t>1</a:t>
            </a:fld>
            <a:endParaRPr lang="en-US"/>
          </a:p>
        </p:txBody>
      </p:sp>
    </p:spTree>
    <p:extLst>
      <p:ext uri="{BB962C8B-B14F-4D97-AF65-F5344CB8AC3E}">
        <p14:creationId xmlns:p14="http://schemas.microsoft.com/office/powerpoint/2010/main" val="318291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3802"/>
            <a:ext cx="5486400" cy="3600450"/>
          </a:xfrm>
        </p:spPr>
        <p:txBody>
          <a:bodyPr/>
          <a:lstStyle/>
          <a:p>
            <a:r>
              <a:rPr lang="en-US" sz="1000" dirty="0">
                <a:effectLst/>
                <a:latin typeface="Times New Roman" panose="02020603050405020304" pitchFamily="18" charset="0"/>
                <a:ea typeface="Calibri" panose="020F0502020204030204" pitchFamily="34" charset="0"/>
                <a:cs typeface="Arial" panose="020B0604020202020204" pitchFamily="34" charset="0"/>
              </a:rPr>
              <a:t>The above is a  report and recommendation to a project management team of a structural system for a hospital after evaluating alternative designs against six factors: floor plan flexibility, future program change flexibility, building seismic drift, proprietary technology, risk of inspection delay and familiarity with system. Five alternative designs were evaluated to decide on their relative advantages (value). Alternative #5 had the highest score for advantages offered at 235, with Alternative #4 in second place with 215. Because the cost for #5 was three times the cost of #4 and the additional advantage offered by #5 was only 20 out of 235 points, #4 was recommended to the Management Team—and was accepted. </a:t>
            </a:r>
          </a:p>
          <a:p>
            <a:endParaRPr lang="en-US" sz="700" dirty="0"/>
          </a:p>
        </p:txBody>
      </p:sp>
      <p:sp>
        <p:nvSpPr>
          <p:cNvPr id="4" name="Slide Number Placeholder 3"/>
          <p:cNvSpPr>
            <a:spLocks noGrp="1"/>
          </p:cNvSpPr>
          <p:nvPr>
            <p:ph type="sldNum" sz="quarter" idx="5"/>
          </p:nvPr>
        </p:nvSpPr>
        <p:spPr/>
        <p:txBody>
          <a:bodyPr/>
          <a:lstStyle/>
          <a:p>
            <a:fld id="{155B4E95-6949-C248-9E27-36F1F6A00407}" type="slidenum">
              <a:rPr lang="en-US" smtClean="0"/>
              <a:t>10</a:t>
            </a:fld>
            <a:endParaRPr lang="en-US"/>
          </a:p>
        </p:txBody>
      </p:sp>
    </p:spTree>
    <p:extLst>
      <p:ext uri="{BB962C8B-B14F-4D97-AF65-F5344CB8AC3E}">
        <p14:creationId xmlns:p14="http://schemas.microsoft.com/office/powerpoint/2010/main" val="947907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the 4 types&gt;</a:t>
            </a:r>
          </a:p>
          <a:p>
            <a:endParaRPr lang="en-US" dirty="0"/>
          </a:p>
          <a:p>
            <a:r>
              <a:rPr lang="en-US" dirty="0"/>
              <a:t>All types of reasoning are used in delivering projects, but regression and abduction play key roles in design, both of products and processes. </a:t>
            </a:r>
          </a:p>
          <a:p>
            <a:endParaRPr lang="en-US" dirty="0"/>
          </a:p>
          <a:p>
            <a:r>
              <a:rPr lang="en-US" dirty="0"/>
              <a:t>We’ve seen that regression is used to move from a functional program to a facility program for a building. If there are no answers to the question “What provides a desired function” (e.g., a desired level of acoustic insulation), we have to use abductive reasoning--invent and test different answers until we get one that works. Regressive reasoning is also used in analyzing breakdowns such as broken promises and injuries in search of root causes and countermeasures to those causes. Abduction comes into play when all known countermeasures have been tried and found wanting—or occasionally when a good idea spontaneously finds its way into consciousness.  </a:t>
            </a:r>
          </a:p>
        </p:txBody>
      </p:sp>
      <p:sp>
        <p:nvSpPr>
          <p:cNvPr id="4" name="Slide Number Placeholder 3"/>
          <p:cNvSpPr>
            <a:spLocks noGrp="1"/>
          </p:cNvSpPr>
          <p:nvPr>
            <p:ph type="sldNum" sz="quarter" idx="5"/>
          </p:nvPr>
        </p:nvSpPr>
        <p:spPr/>
        <p:txBody>
          <a:bodyPr/>
          <a:lstStyle/>
          <a:p>
            <a:fld id="{948F5A06-ED72-114B-ABF9-DD96BBCBF1C6}" type="slidenum">
              <a:rPr lang="en-US" smtClean="0"/>
              <a:t>11</a:t>
            </a:fld>
            <a:endParaRPr lang="en-US"/>
          </a:p>
        </p:txBody>
      </p:sp>
    </p:spTree>
    <p:extLst>
      <p:ext uri="{BB962C8B-B14F-4D97-AF65-F5344CB8AC3E}">
        <p14:creationId xmlns:p14="http://schemas.microsoft.com/office/powerpoint/2010/main" val="1770273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298"/>
            <a:ext cx="5486400" cy="3600450"/>
          </a:xfrm>
        </p:spPr>
        <p:txBody>
          <a:bodyPr/>
          <a:lstStyle/>
          <a:p>
            <a:r>
              <a:rPr lang="en-US" sz="1800" b="1"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948F5A06-ED72-114B-ABF9-DD96BBCBF1C6}" type="slidenum">
              <a:rPr lang="en-US" smtClean="0"/>
              <a:t>12</a:t>
            </a:fld>
            <a:endParaRPr lang="en-US"/>
          </a:p>
        </p:txBody>
      </p:sp>
    </p:spTree>
    <p:extLst>
      <p:ext uri="{BB962C8B-B14F-4D97-AF65-F5344CB8AC3E}">
        <p14:creationId xmlns:p14="http://schemas.microsoft.com/office/powerpoint/2010/main" val="364677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Click</a:t>
            </a:r>
          </a:p>
          <a:p>
            <a:r>
              <a:rPr lang="en-US" sz="1000" dirty="0"/>
              <a:t>Re 1: We have no reason to doubt that TVD is applicable to other types of projects than buildings, but there is not so much data available. However there are some important examples.  BP’s Project Andrews initiated the development of Project Alliancing, a form of shared risk and reward contracting frequently used for public infrastructure projects in Australia. Also Heathrow Airport’s Terminal 5 used TVD very successfully. </a:t>
            </a:r>
          </a:p>
          <a:p>
            <a:r>
              <a:rPr lang="en-US" sz="1000" dirty="0"/>
              <a:t> </a:t>
            </a:r>
          </a:p>
          <a:p>
            <a:r>
              <a:rPr lang="en-US" sz="1000" dirty="0"/>
              <a:t> </a:t>
            </a:r>
          </a:p>
          <a:p>
            <a:endParaRPr lang="en-US" sz="1000" dirty="0"/>
          </a:p>
        </p:txBody>
      </p:sp>
      <p:sp>
        <p:nvSpPr>
          <p:cNvPr id="4" name="Slide Number Placeholder 3"/>
          <p:cNvSpPr>
            <a:spLocks noGrp="1"/>
          </p:cNvSpPr>
          <p:nvPr>
            <p:ph type="sldNum" sz="quarter" idx="5"/>
          </p:nvPr>
        </p:nvSpPr>
        <p:spPr/>
        <p:txBody>
          <a:bodyPr/>
          <a:lstStyle/>
          <a:p>
            <a:fld id="{948F5A06-ED72-114B-ABF9-DD96BBCBF1C6}" type="slidenum">
              <a:rPr lang="en-US" smtClean="0"/>
              <a:t>13</a:t>
            </a:fld>
            <a:endParaRPr lang="en-US"/>
          </a:p>
        </p:txBody>
      </p:sp>
    </p:spTree>
    <p:extLst>
      <p:ext uri="{BB962C8B-B14F-4D97-AF65-F5344CB8AC3E}">
        <p14:creationId xmlns:p14="http://schemas.microsoft.com/office/powerpoint/2010/main" val="282978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06F2FC4E-2243-82C4-82A1-3F697678A9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2F5762-B4F7-414B-A615-24D3BF686A57}" type="slidenum">
              <a:rPr lang="en-US" altLang="en-US">
                <a:cs typeface="Arial" panose="020B0604020202020204" pitchFamily="34" charset="0"/>
              </a:rPr>
              <a:pPr>
                <a:spcBef>
                  <a:spcPct val="0"/>
                </a:spcBef>
              </a:pPr>
              <a:t>14</a:t>
            </a:fld>
            <a:endParaRPr lang="en-US" altLang="en-US">
              <a:cs typeface="Arial" panose="020B0604020202020204" pitchFamily="34" charset="0"/>
            </a:endParaRPr>
          </a:p>
        </p:txBody>
      </p:sp>
      <p:sp>
        <p:nvSpPr>
          <p:cNvPr id="67586" name="Rectangle 2">
            <a:extLst>
              <a:ext uri="{FF2B5EF4-FFF2-40B4-BE49-F238E27FC236}">
                <a16:creationId xmlns:a16="http://schemas.microsoft.com/office/drawing/2014/main" id="{7491F5FB-33B8-F80D-47FD-36AB0C60BBCE}"/>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C67F9C15-281B-F041-EA87-D1B56526BB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the bullet points&gt;</a:t>
            </a:r>
          </a:p>
          <a:p>
            <a:endParaRPr lang="en-US" dirty="0"/>
          </a:p>
        </p:txBody>
      </p:sp>
      <p:sp>
        <p:nvSpPr>
          <p:cNvPr id="4" name="Slide Number Placeholder 3"/>
          <p:cNvSpPr>
            <a:spLocks noGrp="1"/>
          </p:cNvSpPr>
          <p:nvPr>
            <p:ph type="sldNum" sz="quarter" idx="5"/>
          </p:nvPr>
        </p:nvSpPr>
        <p:spPr/>
        <p:txBody>
          <a:bodyPr/>
          <a:lstStyle/>
          <a:p>
            <a:fld id="{3B887E0D-E9DA-CB4F-8260-BD7AB882C721}" type="slidenum">
              <a:rPr lang="en-US" smtClean="0"/>
              <a:t>15</a:t>
            </a:fld>
            <a:endParaRPr lang="en-US"/>
          </a:p>
        </p:txBody>
      </p:sp>
    </p:spTree>
    <p:extLst>
      <p:ext uri="{BB962C8B-B14F-4D97-AF65-F5344CB8AC3E}">
        <p14:creationId xmlns:p14="http://schemas.microsoft.com/office/powerpoint/2010/main" val="2064314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dirty="0"/>
              <a:t> In 2006, Sutter Health began a number of pilot projects applying TVD and other Lean methods. In 2012, their  Chief Architect, Dan Conwell,  gave a presentation on their first 22 projects, which culminated in this medical office building shown here. All 22 projects were completed within budget and time, and all were fit for purpose. Those results persuaded Sutter Health to use Lean Project Delivery and TVD for design and construction of their acute care hospitals.</a:t>
            </a:r>
          </a:p>
          <a:p>
            <a:endParaRPr lang="en-US" dirty="0"/>
          </a:p>
          <a:p>
            <a:r>
              <a:rPr lang="en-US" dirty="0"/>
              <a:t>CLICK</a:t>
            </a:r>
          </a:p>
          <a:p>
            <a:endParaRPr lang="en-US" dirty="0"/>
          </a:p>
          <a:p>
            <a:r>
              <a:rPr lang="en-US" dirty="0"/>
              <a:t>This medical office building would have cost $22 million based on actual cost of  previous such buildings.  Sutter Health  set a target cost of $18.9 million and completed the project for $17.9 million.</a:t>
            </a:r>
          </a:p>
          <a:p>
            <a:endParaRPr lang="en-US" dirty="0"/>
          </a:p>
          <a:p>
            <a:r>
              <a:rPr lang="en-US" dirty="0"/>
              <a:t>CLICK</a:t>
            </a:r>
          </a:p>
          <a:p>
            <a:endParaRPr lang="en-US" dirty="0"/>
          </a:p>
          <a:p>
            <a:r>
              <a:rPr lang="en-US" dirty="0"/>
              <a:t>Here’s how that works out in percentages.</a:t>
            </a:r>
          </a:p>
        </p:txBody>
      </p:sp>
      <p:sp>
        <p:nvSpPr>
          <p:cNvPr id="24580" name="Slide Number Placeholder 3"/>
          <p:cNvSpPr>
            <a:spLocks noGrp="1"/>
          </p:cNvSpPr>
          <p:nvPr>
            <p:ph type="sldNum" sz="quarter" idx="5"/>
          </p:nvPr>
        </p:nvSpPr>
        <p:spPr>
          <a:noFill/>
        </p:spPr>
        <p:txBody>
          <a:bodyPr/>
          <a:lstStyle/>
          <a:p>
            <a:fld id="{A89D6921-9443-0A46-9504-0230391FE988}" type="slidenum">
              <a:rPr lang="en-US" smtClean="0"/>
              <a:pPr/>
              <a:t>16</a:t>
            </a:fld>
            <a:endParaRPr lang="en-US"/>
          </a:p>
        </p:txBody>
      </p:sp>
    </p:spTree>
    <p:extLst>
      <p:ext uri="{BB962C8B-B14F-4D97-AF65-F5344CB8AC3E}">
        <p14:creationId xmlns:p14="http://schemas.microsoft.com/office/powerpoint/2010/main" val="859926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consider now the question where TVD came from. In our research we found various forms of TVD. All set targets prior to design and then proactively steer projects toward those targets. We almost certainly did not find all of them and suspect that conditions that demand radical performance improvement have given rise to many other forms of TVD in different times and places. What we did find occur first in manufacturing’s product development: In the 1910s, the valued properties and the expected costs of Henry Ford’s automobile factories and the cars they produced were set prior to design. That also happened in Volkswagen’s development of the first VW bug in the 1930s. The demands of war-time production led to the development of value engineering methods in the U.S. and likely in Japan and Germany as well. Post-WWII, the United States Dept. of Defense initiated Designing to Cost, and in the early 1960s Toyota adopted value engineering and TVD in its product development process under the name “target costing”.  </a:t>
            </a:r>
          </a:p>
          <a:p>
            <a:r>
              <a:rPr lang="en-US" sz="1200" dirty="0"/>
              <a:t>Click</a:t>
            </a:r>
          </a:p>
          <a:p>
            <a:r>
              <a:rPr lang="en-US" sz="1200" dirty="0"/>
              <a:t>The next chapter takes us from manufacturing to construction. In the early 1950s, quantity surveyors in the UK developed cost planning. Reading the early publications of James Nesbit and Ivor Seeley make it clear that cost planning is a form of TVD, albeit with a strong focus on cost management.</a:t>
            </a:r>
          </a:p>
          <a:p>
            <a:r>
              <a:rPr lang="en-US" sz="1200" dirty="0"/>
              <a:t>Click</a:t>
            </a:r>
          </a:p>
          <a:p>
            <a:r>
              <a:rPr lang="en-US" sz="1200" dirty="0"/>
              <a:t> Independently Professor </a:t>
            </a:r>
            <a:r>
              <a:rPr lang="en-US" sz="1200" dirty="0" err="1"/>
              <a:t>Yrjana</a:t>
            </a:r>
            <a:r>
              <a:rPr lang="en-US" sz="1200" dirty="0"/>
              <a:t> Haahtela, working for the Finnish government, led development of a form of TVD in Finland to award cost subsidies to institutional projects such as schools.</a:t>
            </a:r>
          </a:p>
          <a:p>
            <a:r>
              <a:rPr lang="en-US" sz="1200" dirty="0"/>
              <a:t>Click</a:t>
            </a:r>
          </a:p>
          <a:p>
            <a:r>
              <a:rPr lang="en-US" sz="1200" dirty="0"/>
              <a:t>Lean TVD emerged in the early 2000’s in the United States—an application of Toyota’s target costing to construction, which was also influenced by </a:t>
            </a:r>
            <a:r>
              <a:rPr lang="en-US" sz="1200" dirty="0" err="1"/>
              <a:t>Haahtela’s</a:t>
            </a:r>
            <a:r>
              <a:rPr lang="en-US" sz="1200" dirty="0"/>
              <a:t> work.   </a:t>
            </a:r>
          </a:p>
          <a:p>
            <a:endParaRPr lang="en-US" dirty="0"/>
          </a:p>
        </p:txBody>
      </p:sp>
      <p:sp>
        <p:nvSpPr>
          <p:cNvPr id="4" name="Slide Number Placeholder 3"/>
          <p:cNvSpPr>
            <a:spLocks noGrp="1"/>
          </p:cNvSpPr>
          <p:nvPr>
            <p:ph type="sldNum" sz="quarter" idx="5"/>
          </p:nvPr>
        </p:nvSpPr>
        <p:spPr/>
        <p:txBody>
          <a:bodyPr/>
          <a:lstStyle/>
          <a:p>
            <a:fld id="{155B4E95-6949-C248-9E27-36F1F6A00407}" type="slidenum">
              <a:rPr lang="en-US" smtClean="0"/>
              <a:t>17</a:t>
            </a:fld>
            <a:endParaRPr lang="en-US"/>
          </a:p>
        </p:txBody>
      </p:sp>
    </p:spTree>
    <p:extLst>
      <p:ext uri="{BB962C8B-B14F-4D97-AF65-F5344CB8AC3E}">
        <p14:creationId xmlns:p14="http://schemas.microsoft.com/office/powerpoint/2010/main" val="3055006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rtl="0">
              <a:spcBef>
                <a:spcPts val="0"/>
              </a:spcBef>
              <a:spcAft>
                <a:spcPts val="800"/>
              </a:spcAft>
            </a:pPr>
            <a:r>
              <a:rPr lang="en-US" sz="1000" b="0" i="0" u="none" strike="noStrike" dirty="0">
                <a:solidFill>
                  <a:srgbClr val="000000"/>
                </a:solidFill>
                <a:effectLst/>
                <a:latin typeface="Times New Roman" panose="02020603050405020304" pitchFamily="18" charset="0"/>
              </a:rPr>
              <a:t>Advocate Aurora Outpatient Center Cost Normalization Tool</a:t>
            </a:r>
            <a:endParaRPr lang="en-US" sz="1000" dirty="0">
              <a:effectLst/>
            </a:endParaRPr>
          </a:p>
          <a:p>
            <a:pPr>
              <a:spcAft>
                <a:spcPts val="800"/>
              </a:spcAft>
            </a:pPr>
            <a:r>
              <a:rPr lang="en-US" sz="1000" dirty="0">
                <a:solidFill>
                  <a:srgbClr val="000000"/>
                </a:solidFill>
                <a:latin typeface="Times New Roman" panose="02020603050405020304" pitchFamily="18" charset="0"/>
              </a:rPr>
              <a:t>Moving from 2012 to 2016 and counting, here’s a complex multi-year program for designing and delivering various types of out-patient facilities for </a:t>
            </a:r>
            <a:r>
              <a:rPr lang="en-US" sz="1000" dirty="0" err="1">
                <a:solidFill>
                  <a:srgbClr val="000000"/>
                </a:solidFill>
                <a:latin typeface="Times New Roman" panose="02020603050405020304" pitchFamily="18" charset="0"/>
              </a:rPr>
              <a:t>AdvocateAurora</a:t>
            </a:r>
            <a:r>
              <a:rPr lang="en-US" sz="1000" dirty="0">
                <a:solidFill>
                  <a:srgbClr val="000000"/>
                </a:solidFill>
                <a:latin typeface="Times New Roman" panose="02020603050405020304" pitchFamily="18" charset="0"/>
              </a:rPr>
              <a:t> Health in the United States. It offers the advantage of continuous improvement from project to project, as can be seen in the table in the upper right corner. Measured cost savings year to year: 2016-0.5%, 2017-9.2%, 2018-18.9%, 2019-14.5%. Estimated cost savings for 2020 and 2021 were forecast and later confirmed at 16% and 18%. And beyond cost, there is continuous improvement in the fitness for purpose of facilities and their speed of delivery.</a:t>
            </a:r>
          </a:p>
          <a:p>
            <a:pPr rtl="0">
              <a:spcBef>
                <a:spcPts val="0"/>
              </a:spcBef>
              <a:spcAft>
                <a:spcPts val="800"/>
              </a:spcAft>
            </a:pPr>
            <a:r>
              <a:rPr lang="en-US" sz="1000" dirty="0">
                <a:solidFill>
                  <a:srgbClr val="000000"/>
                </a:solidFill>
                <a:latin typeface="Times New Roman" panose="02020603050405020304" pitchFamily="18" charset="0"/>
              </a:rPr>
              <a:t>Chapter 7 provides detailed explanation how different project players use TVD to deliver their projects. Chapter 7.1 reports on TVD use by a Norwegian public owner. 7.2 reports on TVD use by HDR Architecture and Engineering headquartered in Nebraska. 7.3 reports on TVD use by AECOM in the United States. 7.4 reports on TVD use by the Boldt Companies, a general contractor and developer headquartered in Wisconsin. 7.5 reports on TVD use by DPR Construction headquartered in California.</a:t>
            </a:r>
          </a:p>
          <a:p>
            <a:pPr rtl="0">
              <a:spcBef>
                <a:spcPts val="0"/>
              </a:spcBef>
              <a:spcAft>
                <a:spcPts val="800"/>
              </a:spcAft>
            </a:pPr>
            <a:r>
              <a:rPr lang="en-US" sz="1000" b="0" i="0" u="none" strike="noStrike" dirty="0">
                <a:solidFill>
                  <a:srgbClr val="000000"/>
                </a:solidFill>
                <a:effectLst/>
                <a:latin typeface="Times New Roman" panose="02020603050405020304" pitchFamily="18" charset="0"/>
              </a:rPr>
              <a:t> </a:t>
            </a:r>
            <a:endParaRPr lang="en-US" sz="1000" dirty="0">
              <a:effectLst/>
            </a:endParaRPr>
          </a:p>
          <a:p>
            <a:endParaRPr lang="en-US" sz="1000" dirty="0"/>
          </a:p>
        </p:txBody>
      </p:sp>
      <p:sp>
        <p:nvSpPr>
          <p:cNvPr id="4" name="Slide Number Placeholder 3"/>
          <p:cNvSpPr>
            <a:spLocks noGrp="1"/>
          </p:cNvSpPr>
          <p:nvPr>
            <p:ph type="sldNum" sz="quarter" idx="5"/>
          </p:nvPr>
        </p:nvSpPr>
        <p:spPr/>
        <p:txBody>
          <a:bodyPr/>
          <a:lstStyle/>
          <a:p>
            <a:fld id="{948F5A06-ED72-114B-ABF9-DD96BBCBF1C6}" type="slidenum">
              <a:rPr lang="en-US" smtClean="0"/>
              <a:t>18</a:t>
            </a:fld>
            <a:endParaRPr lang="en-US"/>
          </a:p>
        </p:txBody>
      </p:sp>
    </p:spTree>
    <p:extLst>
      <p:ext uri="{BB962C8B-B14F-4D97-AF65-F5344CB8AC3E}">
        <p14:creationId xmlns:p14="http://schemas.microsoft.com/office/powerpoint/2010/main" val="54736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 project design phase structured in ’innovation teams’, courtesy of the Boldt Companies. At the top we see the different teams; e.g., Site/Civil and Shell and Core. Below are the leaders and co-leaders of each team, coaches for each team, team members and finally Target Value estimators. The companies to which these individuals belong are color coded as shown in the KEY in this order: Client, Architect, General Contractor, Mechanical-Electrical-Plumbing Specialty Contractor, Structural Engineer and a supplier of pre-fabricated products. The leader of the Shell and Core team is from the architect and that team includes people from the Client, the General Contractor and the MEP Engineer. </a:t>
            </a:r>
          </a:p>
        </p:txBody>
      </p:sp>
      <p:sp>
        <p:nvSpPr>
          <p:cNvPr id="4" name="Slide Number Placeholder 3"/>
          <p:cNvSpPr>
            <a:spLocks noGrp="1"/>
          </p:cNvSpPr>
          <p:nvPr>
            <p:ph type="sldNum" sz="quarter" idx="5"/>
          </p:nvPr>
        </p:nvSpPr>
        <p:spPr/>
        <p:txBody>
          <a:bodyPr/>
          <a:lstStyle/>
          <a:p>
            <a:fld id="{948F5A06-ED72-114B-ABF9-DD96BBCBF1C6}" type="slidenum">
              <a:rPr lang="en-US" smtClean="0"/>
              <a:t>19</a:t>
            </a:fld>
            <a:endParaRPr lang="en-US"/>
          </a:p>
        </p:txBody>
      </p:sp>
    </p:spTree>
    <p:extLst>
      <p:ext uri="{BB962C8B-B14F-4D97-AF65-F5344CB8AC3E}">
        <p14:creationId xmlns:p14="http://schemas.microsoft.com/office/powerpoint/2010/main" val="57650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now at the Target Value Delivery process, starting with How to set Value and Cost targets for a project.</a:t>
            </a:r>
          </a:p>
          <a:p>
            <a:r>
              <a:rPr lang="en-US" dirty="0"/>
              <a:t>CLICK</a:t>
            </a:r>
          </a:p>
          <a:p>
            <a:r>
              <a:rPr lang="en-US" dirty="0"/>
              <a:t>A key presupposition of TVD is that…..</a:t>
            </a:r>
          </a:p>
          <a:p>
            <a:r>
              <a:rPr lang="en-US" dirty="0"/>
              <a:t>CLICK</a:t>
            </a:r>
          </a:p>
          <a:p>
            <a:r>
              <a:rPr lang="en-US" dirty="0"/>
              <a:t>A 2</a:t>
            </a:r>
            <a:r>
              <a:rPr lang="en-US" baseline="30000" dirty="0"/>
              <a:t>nd</a:t>
            </a:r>
            <a:r>
              <a:rPr lang="en-US" dirty="0"/>
              <a:t> key presupposition of TVD is that an allowable cost can be set based on expected benefits from hitting value targets.</a:t>
            </a:r>
          </a:p>
          <a:p>
            <a:endParaRPr lang="en-US" dirty="0"/>
          </a:p>
          <a:p>
            <a:r>
              <a:rPr lang="en-US" dirty="0"/>
              <a:t>With these we have target value and allowable cost. What’s missing is expected cost. The starting point is to develop a functional program.</a:t>
            </a:r>
          </a:p>
          <a:p>
            <a:r>
              <a:rPr lang="en-US" dirty="0"/>
              <a:t>CLICK</a:t>
            </a:r>
          </a:p>
          <a:p>
            <a:r>
              <a:rPr lang="en-US" dirty="0"/>
              <a:t>As you can see the Functional Program has these four elements, the first two of which concern what is wanted from the project—a building suitable for performing desired functions at target levels; e.g., “achieves LEED Gold”.</a:t>
            </a:r>
          </a:p>
          <a:p>
            <a:endParaRPr lang="en-US" dirty="0"/>
          </a:p>
          <a:p>
            <a:r>
              <a:rPr lang="en-US" dirty="0"/>
              <a:t>The third and fourth, external conditions and irreducible uncertainty, are factors that must be managed in order to deliver the first and second.</a:t>
            </a:r>
          </a:p>
          <a:p>
            <a:endParaRPr lang="en-US" dirty="0"/>
          </a:p>
        </p:txBody>
      </p:sp>
      <p:sp>
        <p:nvSpPr>
          <p:cNvPr id="4" name="Slide Number Placeholder 3"/>
          <p:cNvSpPr>
            <a:spLocks noGrp="1"/>
          </p:cNvSpPr>
          <p:nvPr>
            <p:ph type="sldNum" sz="quarter" idx="5"/>
          </p:nvPr>
        </p:nvSpPr>
        <p:spPr/>
        <p:txBody>
          <a:bodyPr/>
          <a:lstStyle/>
          <a:p>
            <a:fld id="{948F5A06-ED72-114B-ABF9-DD96BBCBF1C6}" type="slidenum">
              <a:rPr lang="en-US" smtClean="0"/>
              <a:t>2</a:t>
            </a:fld>
            <a:endParaRPr lang="en-US"/>
          </a:p>
        </p:txBody>
      </p:sp>
    </p:spTree>
    <p:extLst>
      <p:ext uri="{BB962C8B-B14F-4D97-AF65-F5344CB8AC3E}">
        <p14:creationId xmlns:p14="http://schemas.microsoft.com/office/powerpoint/2010/main" val="386550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ffectLst/>
              </a:rPr>
              <a:t>Read only the title!!</a:t>
            </a:r>
          </a:p>
          <a:p>
            <a:endParaRPr lang="en-US" sz="1000" dirty="0"/>
          </a:p>
          <a:p>
            <a:r>
              <a:rPr lang="en-US" sz="1000" dirty="0">
                <a:effectLst/>
              </a:rPr>
              <a:t>Doing so is to apply Taiichi Ohno’s advice: ‘Lower the river to reveal the rocks’. Doing so involves risking putting a hole in your boat, so stretching should be done carefully and with close attention to project constraints.</a:t>
            </a:r>
            <a:r>
              <a:rPr lang="en-US" sz="1000" dirty="0">
                <a:solidFill>
                  <a:srgbClr val="000000"/>
                </a:solidFill>
                <a:ea typeface="Tahoma" panose="020B0604030504040204" pitchFamily="34" charset="0"/>
                <a:cs typeface="Tahoma" panose="020B0604030504040204" pitchFamily="34" charset="0"/>
              </a:rPr>
              <a:t> </a:t>
            </a:r>
            <a:r>
              <a:rPr lang="en-US" sz="1000" dirty="0">
                <a:effectLst/>
                <a:latin typeface="Calibri" panose="020F0502020204030204" pitchFamily="34" charset="0"/>
                <a:ea typeface="Calibri" panose="020F0502020204030204" pitchFamily="34" charset="0"/>
              </a:rPr>
              <a:t>It is important, however, to be mindful of balancing the effort with the outcome and matching it to the sufficiency of the outcome. For highly repetitive projects, simple, rapid benchmarking can be perfectly adequate. For truly novel projects, it may be more important to evaluate the unknowns, and to engage in targeted research to eliminate the uncertainty that can be eliminated, and to bound or mitigate the uncertainty that cannot be eliminated but can be managed. </a:t>
            </a:r>
          </a:p>
          <a:p>
            <a:endParaRPr lang="en-US" sz="1000" dirty="0">
              <a:latin typeface="Calibri" panose="020F0502020204030204" pitchFamily="34" charset="0"/>
            </a:endParaRPr>
          </a:p>
          <a:p>
            <a:r>
              <a:rPr lang="en-US" sz="1000" dirty="0">
                <a:solidFill>
                  <a:srgbClr val="000000"/>
                </a:solidFill>
              </a:rPr>
              <a:t>W</a:t>
            </a:r>
            <a:r>
              <a:rPr lang="en-US" sz="1000" b="0" i="0" u="none" strike="noStrike" dirty="0">
                <a:solidFill>
                  <a:srgbClr val="000000"/>
                </a:solidFill>
                <a:effectLst/>
              </a:rPr>
              <a:t>hether to set stretch goals and how much to stretch is a matter of assessing if the risk is acceptable. If there is no additional risk, that matter is mute. </a:t>
            </a:r>
            <a:r>
              <a:rPr lang="en-US" sz="1000" b="1" i="0" u="none" strike="noStrike" dirty="0">
                <a:solidFill>
                  <a:srgbClr val="000000"/>
                </a:solidFill>
                <a:effectLst/>
              </a:rPr>
              <a:t>If the benefits to be gained are substantive and the risk of achieving them acceptable, why not pursue stretch goals? </a:t>
            </a:r>
            <a:r>
              <a:rPr lang="en-US" sz="1000" b="0" i="0" u="none" strike="noStrike" dirty="0">
                <a:solidFill>
                  <a:srgbClr val="000000"/>
                </a:solidFill>
                <a:effectLst/>
              </a:rPr>
              <a:t>More systematic assessment of the potential for innovation in product or process design informs that decision-making. Where might innovation efforts be focused? Is there sufficient time and money in the project to enable such efforts to be successful? Developing more systematic assessment of the potential for innovation in product and process design is a matter for future research-see recommendation 3 below.</a:t>
            </a:r>
            <a:endParaRPr lang="en-US" sz="700" dirty="0"/>
          </a:p>
        </p:txBody>
      </p:sp>
      <p:sp>
        <p:nvSpPr>
          <p:cNvPr id="4" name="Slide Number Placeholder 3"/>
          <p:cNvSpPr>
            <a:spLocks noGrp="1"/>
          </p:cNvSpPr>
          <p:nvPr>
            <p:ph type="sldNum" sz="quarter" idx="5"/>
          </p:nvPr>
        </p:nvSpPr>
        <p:spPr/>
        <p:txBody>
          <a:bodyPr/>
          <a:lstStyle/>
          <a:p>
            <a:fld id="{948F5A06-ED72-114B-ABF9-DD96BBCBF1C6}" type="slidenum">
              <a:rPr lang="en-US" smtClean="0"/>
              <a:t>20</a:t>
            </a:fld>
            <a:endParaRPr lang="en-US"/>
          </a:p>
        </p:txBody>
      </p:sp>
    </p:spTree>
    <p:extLst>
      <p:ext uri="{BB962C8B-B14F-4D97-AF65-F5344CB8AC3E}">
        <p14:creationId xmlns:p14="http://schemas.microsoft.com/office/powerpoint/2010/main" val="122448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F5A06-ED72-114B-ABF9-DD96BBCBF1C6}" type="slidenum">
              <a:rPr lang="en-US" smtClean="0"/>
              <a:t>21</a:t>
            </a:fld>
            <a:endParaRPr lang="en-US"/>
          </a:p>
        </p:txBody>
      </p:sp>
    </p:spTree>
    <p:extLst>
      <p:ext uri="{BB962C8B-B14F-4D97-AF65-F5344CB8AC3E}">
        <p14:creationId xmlns:p14="http://schemas.microsoft.com/office/powerpoint/2010/main" val="402267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3rd key presupposition is that cost can be set for achieving value targets by regressing from the functional program to a facilities program capable of delivering desired functionalities within constraints, then costing the facilities program.</a:t>
            </a:r>
          </a:p>
          <a:p>
            <a:r>
              <a:rPr lang="en-US" sz="1000" dirty="0"/>
              <a:t>The type of reasoning from function to facility is called regression, answering the question “What provides for….”; concluding from consequent to antecedent; the reverse of drawing a conclusion from accepted </a:t>
            </a:r>
            <a:r>
              <a:rPr lang="en-US" sz="1000" dirty="0" err="1"/>
              <a:t>premisses</a:t>
            </a:r>
            <a:r>
              <a:rPr lang="en-US" sz="1000" dirty="0"/>
              <a:t>. In research that informed the book &lt;Target Value Delivery of Building Projects&gt;, we found that benchmarking, simulation or most commonly a combination of the two are used to generate the Facility Program. </a:t>
            </a:r>
          </a:p>
          <a:p>
            <a:endParaRPr lang="en-US" sz="1000" dirty="0"/>
          </a:p>
          <a:p>
            <a:r>
              <a:rPr lang="en-US" sz="1000" dirty="0">
                <a:solidFill>
                  <a:srgbClr val="000000"/>
                </a:solidFill>
              </a:rPr>
              <a:t>Benchmarking: developing estimates based on historic costs for buildings or components.</a:t>
            </a:r>
          </a:p>
          <a:p>
            <a:endParaRPr lang="en-US" sz="1000" dirty="0">
              <a:solidFill>
                <a:srgbClr val="000000"/>
              </a:solidFill>
            </a:endParaRPr>
          </a:p>
          <a:p>
            <a:r>
              <a:rPr lang="en-US" sz="1000" dirty="0">
                <a:solidFill>
                  <a:srgbClr val="000000"/>
                </a:solidFill>
              </a:rPr>
              <a:t>Simulation: developing estimates based on modeling what will provide desired functionalities, then costing the model.</a:t>
            </a:r>
            <a:endParaRPr lang="en-US" sz="1000" dirty="0"/>
          </a:p>
          <a:p>
            <a:endParaRPr lang="en-US" sz="1000" dirty="0"/>
          </a:p>
          <a:p>
            <a:endParaRPr lang="en-US" sz="1000" dirty="0"/>
          </a:p>
          <a:p>
            <a:r>
              <a:rPr lang="en-US" sz="1000" dirty="0"/>
              <a:t>The Facility Program also has two elements that express what’s wanted from the project: spatial program and qualitative requirements. The remaining two are the same as for the Functional Program, but specific to the facility. </a:t>
            </a:r>
          </a:p>
          <a:p>
            <a:endParaRPr lang="en-US" sz="1000" dirty="0"/>
          </a:p>
          <a:p>
            <a:r>
              <a:rPr lang="en-US" sz="1000" dirty="0"/>
              <a:t>“</a:t>
            </a:r>
            <a:r>
              <a:rPr lang="en-US" sz="1000" b="0" i="0" u="none" strike="noStrike" dirty="0">
                <a:solidFill>
                  <a:srgbClr val="000000"/>
                </a:solidFill>
                <a:effectLst/>
                <a:latin typeface="Calibri" panose="020F0502020204030204" pitchFamily="34" charset="0"/>
              </a:rPr>
              <a:t>It is important to note that the Facility Program is still design independent - while there may be sketches or massing diagrams to support the concepts and quantification of the Facility Program, they are not intended to be design solutions.” (Ch 2, Target Value Delivery of Building Projects)</a:t>
            </a:r>
            <a:endParaRPr lang="en-US" sz="1000" b="0" i="0" u="none" strike="noStrike" dirty="0">
              <a:solidFill>
                <a:srgbClr val="000000"/>
              </a:solidFill>
              <a:effectLst/>
              <a:latin typeface="Arial" panose="020B0604020202020204" pitchFamily="34" charset="0"/>
            </a:endParaRPr>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948F5A06-ED72-114B-ABF9-DD96BBCBF1C6}" type="slidenum">
              <a:rPr lang="en-US" smtClean="0"/>
              <a:t>3</a:t>
            </a:fld>
            <a:endParaRPr lang="en-US"/>
          </a:p>
        </p:txBody>
      </p:sp>
    </p:spTree>
    <p:extLst>
      <p:ext uri="{BB962C8B-B14F-4D97-AF65-F5344CB8AC3E}">
        <p14:creationId xmlns:p14="http://schemas.microsoft.com/office/powerpoint/2010/main" val="399081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B887E0D-E9DA-CB4F-8260-BD7AB882C721}" type="slidenum">
              <a:rPr lang="en-US" smtClean="0"/>
              <a:t>4</a:t>
            </a:fld>
            <a:endParaRPr lang="en-US"/>
          </a:p>
        </p:txBody>
      </p:sp>
      <p:sp>
        <p:nvSpPr>
          <p:cNvPr id="6" name="Notes Placeholder 5">
            <a:extLst>
              <a:ext uri="{FF2B5EF4-FFF2-40B4-BE49-F238E27FC236}">
                <a16:creationId xmlns:a16="http://schemas.microsoft.com/office/drawing/2014/main" id="{6254B9D8-DA79-2D9D-4127-5DDE27F07E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23265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5700"/>
            <a:ext cx="5486400" cy="3086100"/>
          </a:xfrm>
        </p:spPr>
      </p:sp>
      <p:sp>
        <p:nvSpPr>
          <p:cNvPr id="3" name="Notes Placeholder 2"/>
          <p:cNvSpPr>
            <a:spLocks noGrp="1"/>
          </p:cNvSpPr>
          <p:nvPr>
            <p:ph type="body" idx="1"/>
          </p:nvPr>
        </p:nvSpPr>
        <p:spPr/>
        <p:txBody>
          <a:bodyPr/>
          <a:lstStyle/>
          <a:p>
            <a:r>
              <a:rPr lang="en-US" dirty="0"/>
              <a:t>What is wanted from the project?</a:t>
            </a:r>
          </a:p>
          <a:p>
            <a:r>
              <a:rPr lang="en-US" dirty="0"/>
              <a:t>What are you willing and able to pay to get what you want?</a:t>
            </a:r>
          </a:p>
          <a:p>
            <a:r>
              <a:rPr lang="en-US" dirty="0"/>
              <a:t>What provides what you want? Functional Program</a:t>
            </a:r>
          </a:p>
          <a:p>
            <a:r>
              <a:rPr lang="en-US" dirty="0"/>
              <a:t>What is the estimate of probable cost? Facilities Program</a:t>
            </a:r>
          </a:p>
          <a:p>
            <a:r>
              <a:rPr lang="en-US" dirty="0"/>
              <a:t>If allowable cost is greater than expected cost, the client may choose to add more value. If not, the next step is to create and test a project execution plan. If that plan is okay, the last step is to set value and cost targets and fund the project.</a:t>
            </a:r>
          </a:p>
          <a:p>
            <a:r>
              <a:rPr lang="en-US" dirty="0"/>
              <a:t>Going back to the comparison of expected and allowable cost, if expected exceeds allowable, then the first question is if closing the gap is feasible. If not, revise or stop the project.</a:t>
            </a:r>
          </a:p>
          <a:p>
            <a:r>
              <a:rPr lang="en-US" dirty="0"/>
              <a:t>If it considered possible to close the gap, create and test a project execution plan. </a:t>
            </a:r>
          </a:p>
          <a:p>
            <a:r>
              <a:rPr lang="en-US" dirty="0"/>
              <a:t>If the residual risk in that plan is acceptable, set value and cost targets and fund the project. If it is not acceptable, revise the plan or what’s wanted and recycle the process. </a:t>
            </a:r>
          </a:p>
        </p:txBody>
      </p:sp>
      <p:sp>
        <p:nvSpPr>
          <p:cNvPr id="4" name="Slide Number Placeholder 3"/>
          <p:cNvSpPr>
            <a:spLocks noGrp="1"/>
          </p:cNvSpPr>
          <p:nvPr>
            <p:ph type="sldNum" sz="quarter" idx="5"/>
          </p:nvPr>
        </p:nvSpPr>
        <p:spPr/>
        <p:txBody>
          <a:bodyPr/>
          <a:lstStyle/>
          <a:p>
            <a:fld id="{155B4E95-6949-C248-9E27-36F1F6A00407}" type="slidenum">
              <a:rPr lang="en-US" smtClean="0"/>
              <a:t>5</a:t>
            </a:fld>
            <a:endParaRPr lang="en-US"/>
          </a:p>
        </p:txBody>
      </p:sp>
    </p:spTree>
    <p:extLst>
      <p:ext uri="{BB962C8B-B14F-4D97-AF65-F5344CB8AC3E}">
        <p14:creationId xmlns:p14="http://schemas.microsoft.com/office/powerpoint/2010/main" val="368221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tabLst>
                <a:tab pos="180340" algn="l"/>
              </a:tabLst>
            </a:pPr>
            <a:r>
              <a:rPr lang="en-US" sz="1000" dirty="0">
                <a:effectLst/>
                <a:ea typeface="Times New Roman" panose="02020603050405020304" pitchFamily="18" charset="0"/>
              </a:rPr>
              <a:t>Read quote</a:t>
            </a:r>
          </a:p>
          <a:p>
            <a:pPr marL="0" marR="0" algn="just">
              <a:spcBef>
                <a:spcPts val="0"/>
              </a:spcBef>
              <a:spcAft>
                <a:spcPts val="0"/>
              </a:spcAft>
              <a:tabLst>
                <a:tab pos="180340" algn="l"/>
              </a:tabLst>
            </a:pPr>
            <a:endParaRPr lang="en-US" sz="1000" dirty="0">
              <a:effectLst/>
              <a:ea typeface="Times New Roman" panose="02020603050405020304" pitchFamily="18" charset="0"/>
            </a:endParaRPr>
          </a:p>
          <a:p>
            <a:pPr marL="0" marR="0" algn="just">
              <a:spcBef>
                <a:spcPts val="0"/>
              </a:spcBef>
              <a:spcAft>
                <a:spcPts val="0"/>
              </a:spcAft>
              <a:tabLst>
                <a:tab pos="180340" algn="l"/>
              </a:tabLst>
            </a:pPr>
            <a:r>
              <a:rPr lang="en-US" sz="1000" dirty="0">
                <a:effectLst/>
                <a:ea typeface="Times New Roman" panose="02020603050405020304" pitchFamily="18" charset="0"/>
              </a:rPr>
              <a:t>I will now explain each of the bolded methods.</a:t>
            </a:r>
          </a:p>
          <a:p>
            <a:pPr marL="0" marR="0" algn="just">
              <a:spcBef>
                <a:spcPts val="0"/>
              </a:spcBef>
              <a:spcAft>
                <a:spcPts val="0"/>
              </a:spcAft>
              <a:tabLst>
                <a:tab pos="180340" algn="l"/>
              </a:tabLst>
            </a:pPr>
            <a:endParaRPr lang="en-US" sz="1000" dirty="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887E0D-E9DA-CB4F-8260-BD7AB882C721}" type="slidenum">
              <a:rPr lang="en-US" smtClean="0"/>
              <a:t>6</a:t>
            </a:fld>
            <a:endParaRPr lang="en-US"/>
          </a:p>
        </p:txBody>
      </p:sp>
    </p:spTree>
    <p:extLst>
      <p:ext uri="{BB962C8B-B14F-4D97-AF65-F5344CB8AC3E}">
        <p14:creationId xmlns:p14="http://schemas.microsoft.com/office/powerpoint/2010/main" val="279162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E8DB8CFC-F16C-EB70-F509-30DB580841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fld id="{87CBFFF0-EE10-5A4F-9C8F-5B4328FBCF75}" type="slidenum">
              <a:rPr lang="en-US" altLang="en-US" sz="1200">
                <a:latin typeface="Arial" panose="020B0604020202020204" pitchFamily="34" charset="0"/>
              </a:rPr>
              <a:pPr/>
              <a:t>7</a:t>
            </a:fld>
            <a:endParaRPr lang="en-US" altLang="en-US" sz="1200">
              <a:latin typeface="Arial" panose="020B0604020202020204" pitchFamily="34" charset="0"/>
            </a:endParaRPr>
          </a:p>
        </p:txBody>
      </p:sp>
      <p:sp>
        <p:nvSpPr>
          <p:cNvPr id="45059" name="Rectangle 2">
            <a:extLst>
              <a:ext uri="{FF2B5EF4-FFF2-40B4-BE49-F238E27FC236}">
                <a16:creationId xmlns:a16="http://schemas.microsoft.com/office/drawing/2014/main" id="{95B25B3D-2E76-8955-257D-7291D83F8B31}"/>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6D0BF27C-E459-F53C-0ED9-0B058CBBD2BB}"/>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a:t>Let’s turn now to the organization of design. TVD works best when contracts allow design to be organized around cross-functional work groups for civil, structural, electrical, mechanical, building envelope, etc. To use the Structural Team as an example, it includes structural engineers, fabricators and installers. Owners, Architects and General Contractors/Construction Managers typically have representatives in each team, and teams can invite other teams to participate in meetings where issues pertinent to all are to be discussed. Further ideally each team has its own estimating capability, though that can be shared if workloads are not too great. The paper includes an example of project Innovation Teams--not shown here for lack of time.</a:t>
            </a:r>
          </a:p>
          <a:p>
            <a:r>
              <a:rPr lang="en-US" sz="1000" dirty="0"/>
              <a:t> </a:t>
            </a:r>
          </a:p>
          <a:p>
            <a:pPr eaLnBrk="1" hangingPunct="1">
              <a:buFont typeface="Wingdings" pitchFamily="2" charset="2"/>
              <a:buNone/>
            </a:pPr>
            <a:endParaRPr lang="en-US" altLang="en-US" sz="1000" dirty="0">
              <a:latin typeface="Arial" panose="020B0604020202020204" pitchFamily="34" charset="0"/>
              <a:cs typeface="Arial" panose="020B0604020202020204" pitchFamily="34" charset="0"/>
            </a:endParaRPr>
          </a:p>
          <a:p>
            <a:pPr eaLnBrk="1" hangingPunct="1"/>
            <a:endParaRPr lang="en-US" altLang="en-US" sz="1000" dirty="0">
              <a:solidFill>
                <a:srgbClr val="99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248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ea typeface="Times New Roman" panose="02020603050405020304" pitchFamily="18" charset="0"/>
              </a:rPr>
              <a:t>Set-Based Design is the opposite to point-based design, in which a design alternative is set early, without consulting other design disciplines and stakeholders. Let’s suppose structural engineers have selected a design for a building structure, without consulting mechanical, electrical, building envelope, construction etc. There would very likely be problems revealed once others see the proposed solution for the structure, requiring one change after another, and perhaps even, for want of money and time, failing to deliver a building fit for purpose. </a:t>
            </a:r>
          </a:p>
          <a:p>
            <a:endParaRPr lang="en-US" sz="1000" dirty="0"/>
          </a:p>
          <a:p>
            <a:r>
              <a:rPr lang="en-US" sz="1000" dirty="0"/>
              <a:t>To avoid that problem, Set-Based Design engages all stakeholders and disciplines in understanding expectations and requirements, then generates multiple design alternatives at system, subsystem and component levels.  I</a:t>
            </a:r>
            <a:r>
              <a:rPr lang="en-US" sz="1000" dirty="0">
                <a:ea typeface="Times New Roman" panose="02020603050405020304" pitchFamily="18" charset="0"/>
              </a:rPr>
              <a:t>f none of the design alternatives look able to hit both value and cost targets, designers go back to work, looking first for design solutions from other projects. When no designs are found  that deliver target value within target cost, designers invent new designs that do. The type of reasoning used in invention is called abduction. It is well understood that there are no limits to generating new solutions for all types of problems, given sufficient time--but  no project is without limits on time and cost. While it makes good sense to urge designers to be creative, it helps when it is known what design problems require creativity. Identifying those as early as possible is part of deciding if a project is truly viable. </a:t>
            </a:r>
          </a:p>
          <a:p>
            <a:endParaRPr lang="en-US" sz="1000" dirty="0"/>
          </a:p>
          <a:p>
            <a:endParaRPr lang="en-US" sz="1000" dirty="0"/>
          </a:p>
          <a:p>
            <a:endParaRPr lang="en-US" sz="1000" dirty="0"/>
          </a:p>
        </p:txBody>
      </p:sp>
      <p:sp>
        <p:nvSpPr>
          <p:cNvPr id="4" name="Slide Number Placeholder 3"/>
          <p:cNvSpPr>
            <a:spLocks noGrp="1"/>
          </p:cNvSpPr>
          <p:nvPr>
            <p:ph type="sldNum" sz="quarter" idx="5"/>
          </p:nvPr>
        </p:nvSpPr>
        <p:spPr/>
        <p:txBody>
          <a:bodyPr/>
          <a:lstStyle/>
          <a:p>
            <a:fld id="{3B887E0D-E9DA-CB4F-8260-BD7AB882C721}" type="slidenum">
              <a:rPr lang="en-US" smtClean="0"/>
              <a:t>8</a:t>
            </a:fld>
            <a:endParaRPr lang="en-US"/>
          </a:p>
        </p:txBody>
      </p:sp>
      <p:sp>
        <p:nvSpPr>
          <p:cNvPr id="5" name="Notes Placeholder 2">
            <a:extLst>
              <a:ext uri="{FF2B5EF4-FFF2-40B4-BE49-F238E27FC236}">
                <a16:creationId xmlns:a16="http://schemas.microsoft.com/office/drawing/2014/main" id="{2DD07D6E-52D5-418B-542D-ACD409CE1F4B}"/>
              </a:ext>
            </a:extLst>
          </p:cNvPr>
          <p:cNvSpPr txBox="1">
            <a:spLocks/>
          </p:cNvSpPr>
          <p:nvPr/>
        </p:nvSpPr>
        <p:spPr>
          <a:xfrm>
            <a:off x="685800" y="6381945"/>
            <a:ext cx="5486400" cy="341927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gn="just">
              <a:tabLst>
                <a:tab pos="180340" algn="l"/>
              </a:tabLst>
            </a:pPr>
            <a:endParaRPr lang="en-US" dirty="0">
              <a:ea typeface="Times New Roman" panose="02020603050405020304" pitchFamily="18" charset="0"/>
            </a:endParaRPr>
          </a:p>
          <a:p>
            <a:pPr algn="just">
              <a:tabLst>
                <a:tab pos="180340" algn="l"/>
              </a:tabLst>
            </a:pPr>
            <a:endParaRPr lang="en-US" dirty="0">
              <a:ea typeface="Times New Roman" panose="02020603050405020304" pitchFamily="18" charset="0"/>
            </a:endParaRPr>
          </a:p>
          <a:p>
            <a:endParaRPr lang="en-US" dirty="0"/>
          </a:p>
        </p:txBody>
      </p:sp>
    </p:spTree>
    <p:extLst>
      <p:ext uri="{BB962C8B-B14F-4D97-AF65-F5344CB8AC3E}">
        <p14:creationId xmlns:p14="http://schemas.microsoft.com/office/powerpoint/2010/main" val="2726150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B887E0D-E9DA-CB4F-8260-BD7AB882C721}" type="slidenum">
              <a:rPr lang="en-US" smtClean="0"/>
              <a:t>9</a:t>
            </a:fld>
            <a:endParaRPr lang="en-US"/>
          </a:p>
        </p:txBody>
      </p:sp>
      <p:sp>
        <p:nvSpPr>
          <p:cNvPr id="5" name="Content Placeholder 2">
            <a:extLst>
              <a:ext uri="{FF2B5EF4-FFF2-40B4-BE49-F238E27FC236}">
                <a16:creationId xmlns:a16="http://schemas.microsoft.com/office/drawing/2014/main" id="{CF73598A-5AC2-56E0-3F0C-253F884913AC}"/>
              </a:ext>
            </a:extLst>
          </p:cNvPr>
          <p:cNvSpPr>
            <a:spLocks noGrp="1"/>
          </p:cNvSpPr>
          <p:nvPr>
            <p:ph type="body" idx="1"/>
          </p:nvPr>
        </p:nvSpPr>
        <p:spPr/>
        <p:txBody>
          <a:bodyPr>
            <a:normAutofit/>
          </a:bodyPr>
          <a:lstStyle/>
          <a:p>
            <a:r>
              <a:rPr lang="en-US" sz="1000" dirty="0"/>
              <a:t>Choosing by Advantages is a method for evaluating and selecting from alternatives of any kind. The first step is to generate alternatives, then  (step 2) decide what factors and criteria are relevant to evaluating them(step 3) . An example from design alternatives for interior walls: One likely factor is noise level, with a must-have criterion of no more than x in decibels, and a preference (like-to-have criterion) lower than the maximum acceptable. Step 4: Alternative designs are examined to determine how each of them score against the criteria of all factors. This descriptive phase ends with step 5, when the decision makers agree on the attributes of all design alternatives. At this point, alternatives that don’t meet must-have criteria are eliminated. The remaining are ranked for their advantages relative to one another (for example, one design might offer the lowest decibel level), and the importance of advantages is agreed. Only after all this is done, cost is considered in relation to the total importance of advantages of each remaining alternative in order to find the best value for money. Some alternatives may have cost greater than target cost, so are eliminated.</a:t>
            </a:r>
          </a:p>
          <a:p>
            <a:endParaRPr lang="en-US" sz="1000" dirty="0"/>
          </a:p>
          <a:p>
            <a:r>
              <a:rPr lang="en-US" sz="1000" dirty="0"/>
              <a:t>Key features of CBA:</a:t>
            </a:r>
          </a:p>
          <a:p>
            <a:pPr marL="171450" indent="-171450">
              <a:buFont typeface="Arial" panose="020B0604020202020204" pitchFamily="34" charset="0"/>
              <a:buChar char="•"/>
            </a:pPr>
            <a:r>
              <a:rPr lang="en-US" sz="1000" dirty="0"/>
              <a:t>Factors are not weighted</a:t>
            </a:r>
          </a:p>
          <a:p>
            <a:pPr marL="171450" indent="-171450">
              <a:buFont typeface="Arial" panose="020B0604020202020204" pitchFamily="34" charset="0"/>
              <a:buChar char="•"/>
            </a:pPr>
            <a:r>
              <a:rPr lang="en-US" sz="1000" dirty="0"/>
              <a:t>Evaluation is deferred until there is agreement about how each alternative satisfies requirements/meets criteria</a:t>
            </a:r>
          </a:p>
          <a:p>
            <a:pPr marL="171450" indent="-171450">
              <a:buFont typeface="Arial" panose="020B0604020202020204" pitchFamily="34" charset="0"/>
              <a:buChar char="•"/>
            </a:pPr>
            <a:r>
              <a:rPr lang="en-US" sz="1000" dirty="0"/>
              <a:t>Cost is deferred until the advantages offered by each alternative can be assessed.</a:t>
            </a:r>
          </a:p>
        </p:txBody>
      </p:sp>
      <p:sp>
        <p:nvSpPr>
          <p:cNvPr id="3" name="TextBox 2">
            <a:extLst>
              <a:ext uri="{FF2B5EF4-FFF2-40B4-BE49-F238E27FC236}">
                <a16:creationId xmlns:a16="http://schemas.microsoft.com/office/drawing/2014/main" id="{394F1D71-965E-678C-1833-EF554186F760}"/>
              </a:ext>
            </a:extLst>
          </p:cNvPr>
          <p:cNvSpPr txBox="1"/>
          <p:nvPr/>
        </p:nvSpPr>
        <p:spPr>
          <a:xfrm>
            <a:off x="409731" y="2063646"/>
            <a:ext cx="2208551" cy="1754326"/>
          </a:xfrm>
          <a:prstGeom prst="rect">
            <a:avLst/>
          </a:prstGeom>
          <a:solidFill>
            <a:schemeClr val="tx1"/>
          </a:solidFill>
        </p:spPr>
        <p:txBody>
          <a:bodyPr wrap="square" rtlCol="0">
            <a:spAutoFit/>
          </a:bodyPr>
          <a:lstStyle/>
          <a:p>
            <a:r>
              <a:rPr lang="en-US" sz="1200" dirty="0">
                <a:solidFill>
                  <a:schemeClr val="bg1"/>
                </a:solidFill>
              </a:rPr>
              <a:t>Key features of CBA:</a:t>
            </a:r>
          </a:p>
          <a:p>
            <a:pPr marL="171450" indent="-171450">
              <a:buFont typeface="Arial" panose="020B0604020202020204" pitchFamily="34" charset="0"/>
              <a:buChar char="•"/>
            </a:pPr>
            <a:r>
              <a:rPr lang="en-US" sz="1200" dirty="0">
                <a:solidFill>
                  <a:schemeClr val="bg1"/>
                </a:solidFill>
              </a:rPr>
              <a:t>Factors are not weighted</a:t>
            </a:r>
          </a:p>
          <a:p>
            <a:pPr marL="171450" indent="-171450">
              <a:buFont typeface="Arial" panose="020B0604020202020204" pitchFamily="34" charset="0"/>
              <a:buChar char="•"/>
            </a:pPr>
            <a:r>
              <a:rPr lang="en-US" sz="1200" dirty="0">
                <a:solidFill>
                  <a:schemeClr val="bg1"/>
                </a:solidFill>
              </a:rPr>
              <a:t>Evaluation is deferred until there is agreement about how each alternative satisfies requirements/meets criteria</a:t>
            </a:r>
          </a:p>
          <a:p>
            <a:pPr marL="171450" indent="-171450">
              <a:buFont typeface="Arial" panose="020B0604020202020204" pitchFamily="34" charset="0"/>
              <a:buChar char="•"/>
            </a:pPr>
            <a:r>
              <a:rPr lang="en-US" sz="1200" dirty="0">
                <a:solidFill>
                  <a:schemeClr val="bg1"/>
                </a:solidFill>
              </a:rPr>
              <a:t>Cost is deferred until the advantages offered by each alternative can be assessed.</a:t>
            </a:r>
          </a:p>
        </p:txBody>
      </p:sp>
    </p:spTree>
    <p:extLst>
      <p:ext uri="{BB962C8B-B14F-4D97-AF65-F5344CB8AC3E}">
        <p14:creationId xmlns:p14="http://schemas.microsoft.com/office/powerpoint/2010/main" val="260044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F85A-87D7-5C45-E773-3CF74ED9D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0C11A1-8788-221F-A7B6-8A6B0E4D06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CAB804-D874-3FAA-623D-6ACE9BDFD23E}"/>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9ABC9CA8-E831-9606-A2ED-3FB7DF33F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B8F1E-F4C2-60A1-C225-58786DD22ACF}"/>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399549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F8DC-CB3A-2982-2DD7-8DEB53D98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09F4A1-5AAC-E2FE-2062-B8A101007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7C2F1-7F01-E233-EC90-7E516D7BDCEC}"/>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AD4B193E-C6BF-AFCD-9FD9-4FEEA3178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2EF29-8FEF-75D0-C96D-89E7B06449C5}"/>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110050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BBCF8-0BEC-77E5-976B-C5980B5D8E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290B88-7AEC-F4A9-3310-5C3CE1F7C6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9D6B6-8C17-895F-3987-E264C38F4BCE}"/>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EEAEF76F-81BC-D624-1921-B0FF8BF75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8CAEC-6E3E-36EE-4C62-4EFFEF54E9D0}"/>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259955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A909-7DB1-0A3B-21A4-FD551BA921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F3061-CF0D-15C4-9DA5-EA9CA7F15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F3F2D-FFDA-A4B4-4097-58E7079F7F78}"/>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3FFBB534-FB7A-C5BC-4CA7-C04729D3C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DBB86-8D20-EDE2-5737-6851BD53B268}"/>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379174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9DA3-69D9-4E11-1E32-ECBE10234C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E91DC-37D5-A541-7D5E-6D1245AF4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31D323-324A-24E1-234A-CDE9FCA3B0F3}"/>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4B646972-8EE8-2F9A-3A98-4BE92A283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93CF4-CDBE-20E6-B49A-48B4A2D85AD6}"/>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326460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F7A2-9E5A-C4F3-9044-54FE9298B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D3575-BFC5-4F6D-2ED3-02087C0759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EA8830-25AC-8B79-705D-0DCF0F03F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FD4E4-CFDF-8D11-29AB-0A744F8F4353}"/>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6" name="Footer Placeholder 5">
            <a:extLst>
              <a:ext uri="{FF2B5EF4-FFF2-40B4-BE49-F238E27FC236}">
                <a16:creationId xmlns:a16="http://schemas.microsoft.com/office/drawing/2014/main" id="{E3A12673-CFE1-C202-0A17-F1A49C019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C5D6D-CFCE-6C41-BA4A-2D7955FB5EA9}"/>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192721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E0E6C-2DE7-85EE-8C2F-EBD3C9C8BD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538FFB-C5C5-BEC6-4592-3424328AA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F8D2B-24C0-FB51-2706-B1A92B8E5D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B67327-70FF-9000-392C-31C1969A9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A26D9-87FC-3468-0D42-BF4F1BC8D5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502B1-04D2-3EE6-A1DF-7E2D5279E6B8}"/>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8" name="Footer Placeholder 7">
            <a:extLst>
              <a:ext uri="{FF2B5EF4-FFF2-40B4-BE49-F238E27FC236}">
                <a16:creationId xmlns:a16="http://schemas.microsoft.com/office/drawing/2014/main" id="{729CFF1A-B9E9-6A0D-278E-F6A5A6F198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E8383F-E66C-10D0-F777-2BDB23DDA3FD}"/>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227049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9ED5E-962D-6F0A-6BD0-C67D3D8C3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4BDE01-E47F-2222-3E55-F5562FC9D413}"/>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4" name="Footer Placeholder 3">
            <a:extLst>
              <a:ext uri="{FF2B5EF4-FFF2-40B4-BE49-F238E27FC236}">
                <a16:creationId xmlns:a16="http://schemas.microsoft.com/office/drawing/2014/main" id="{3DBA7476-A081-E8F9-52E5-768863A32D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D1C41A-EA6C-D53E-FA10-0A52C89548B2}"/>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18678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7A463-621C-DD8C-2C48-61E0E22ADD28}"/>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3" name="Footer Placeholder 2">
            <a:extLst>
              <a:ext uri="{FF2B5EF4-FFF2-40B4-BE49-F238E27FC236}">
                <a16:creationId xmlns:a16="http://schemas.microsoft.com/office/drawing/2014/main" id="{D2E58ECF-6C51-30BA-82B9-87ED49BC5F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34A91-CFC7-2464-2E52-A859370770C1}"/>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419939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6DB5-F904-8D23-C8AC-DE69425EC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F0D7BF-44C2-5301-C9F8-D2EF9B189B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25ADCB-77E0-8CCF-A650-E25A59738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5813-690A-7893-5E2D-8C756B5AD032}"/>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6" name="Footer Placeholder 5">
            <a:extLst>
              <a:ext uri="{FF2B5EF4-FFF2-40B4-BE49-F238E27FC236}">
                <a16:creationId xmlns:a16="http://schemas.microsoft.com/office/drawing/2014/main" id="{9257020C-22E5-70A6-B4B7-5FEC1CFB0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60982-EA36-1A32-82D5-63CFACF225B1}"/>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411158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EFA4-B225-6FD6-916C-E2F512D42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927438-456B-0C03-72AE-A5B6D173A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E9777F-EAED-5385-27C5-4071166CB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BB595-83C0-4D9F-74C3-04C722FD50C9}"/>
              </a:ext>
            </a:extLst>
          </p:cNvPr>
          <p:cNvSpPr>
            <a:spLocks noGrp="1"/>
          </p:cNvSpPr>
          <p:nvPr>
            <p:ph type="dt" sz="half" idx="10"/>
          </p:nvPr>
        </p:nvSpPr>
        <p:spPr/>
        <p:txBody>
          <a:bodyPr/>
          <a:lstStyle/>
          <a:p>
            <a:fld id="{7E081CC7-9D8D-6D4E-996C-BCB574DCABB1}" type="datetimeFigureOut">
              <a:rPr lang="en-US" smtClean="0"/>
              <a:t>7/31/23</a:t>
            </a:fld>
            <a:endParaRPr lang="en-US"/>
          </a:p>
        </p:txBody>
      </p:sp>
      <p:sp>
        <p:nvSpPr>
          <p:cNvPr id="6" name="Footer Placeholder 5">
            <a:extLst>
              <a:ext uri="{FF2B5EF4-FFF2-40B4-BE49-F238E27FC236}">
                <a16:creationId xmlns:a16="http://schemas.microsoft.com/office/drawing/2014/main" id="{0F11BD64-6FE0-BD09-846B-3DBEE1F65B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B4DC0-1A03-844C-7270-EDFC4F50AC5F}"/>
              </a:ext>
            </a:extLst>
          </p:cNvPr>
          <p:cNvSpPr>
            <a:spLocks noGrp="1"/>
          </p:cNvSpPr>
          <p:nvPr>
            <p:ph type="sldNum" sz="quarter" idx="12"/>
          </p:nvPr>
        </p:nvSpPr>
        <p:spPr/>
        <p:txBody>
          <a:bodyPr/>
          <a:lstStyle/>
          <a:p>
            <a:fld id="{6CCCA125-7F75-1F4E-B82D-E3A84AC5563C}" type="slidenum">
              <a:rPr lang="en-US" smtClean="0"/>
              <a:t>‹#›</a:t>
            </a:fld>
            <a:endParaRPr lang="en-US"/>
          </a:p>
        </p:txBody>
      </p:sp>
    </p:spTree>
    <p:extLst>
      <p:ext uri="{BB962C8B-B14F-4D97-AF65-F5344CB8AC3E}">
        <p14:creationId xmlns:p14="http://schemas.microsoft.com/office/powerpoint/2010/main" val="276317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E7995B-DC8D-531C-3D31-674A4FEA6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90A62C-EEF4-7A48-A066-06C8CFB29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60B35-F788-AD45-05E0-09AD9D884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81CC7-9D8D-6D4E-996C-BCB574DCABB1}" type="datetimeFigureOut">
              <a:rPr lang="en-US" smtClean="0"/>
              <a:t>7/31/23</a:t>
            </a:fld>
            <a:endParaRPr lang="en-US"/>
          </a:p>
        </p:txBody>
      </p:sp>
      <p:sp>
        <p:nvSpPr>
          <p:cNvPr id="5" name="Footer Placeholder 4">
            <a:extLst>
              <a:ext uri="{FF2B5EF4-FFF2-40B4-BE49-F238E27FC236}">
                <a16:creationId xmlns:a16="http://schemas.microsoft.com/office/drawing/2014/main" id="{24CD4A07-2BFA-93A0-9596-191276F4D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B0F16E-6E8B-B18A-ABD6-548EA066E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CA125-7F75-1F4E-B82D-E3A84AC5563C}" type="slidenum">
              <a:rPr lang="en-US" smtClean="0"/>
              <a:t>‹#›</a:t>
            </a:fld>
            <a:endParaRPr lang="en-US"/>
          </a:p>
        </p:txBody>
      </p:sp>
    </p:spTree>
    <p:extLst>
      <p:ext uri="{BB962C8B-B14F-4D97-AF65-F5344CB8AC3E}">
        <p14:creationId xmlns:p14="http://schemas.microsoft.com/office/powerpoint/2010/main" val="285167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https://lh5.googleusercontent.com/138b5AKPQw1MHjmGgz6ViVQfM9P0Q3_YGmxIi2d-QmPWz3cFky6ksnkEMv4KdBzG-tuO9hfIbDKWyV6igV06TZ0GvNuq125CkfRe1adVmZ11NTl8UIA6RL2A_90He8Y_2VI9niU"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FEB4-74FA-3A07-2650-810C5E015E07}"/>
              </a:ext>
            </a:extLst>
          </p:cNvPr>
          <p:cNvSpPr>
            <a:spLocks noGrp="1"/>
          </p:cNvSpPr>
          <p:nvPr>
            <p:ph type="ctrTitle"/>
          </p:nvPr>
        </p:nvSpPr>
        <p:spPr/>
        <p:txBody>
          <a:bodyPr/>
          <a:lstStyle/>
          <a:p>
            <a:r>
              <a:rPr lang="en-US" dirty="0"/>
              <a:t>Target Value Delivery</a:t>
            </a:r>
          </a:p>
        </p:txBody>
      </p:sp>
      <p:sp>
        <p:nvSpPr>
          <p:cNvPr id="3" name="Subtitle 2">
            <a:extLst>
              <a:ext uri="{FF2B5EF4-FFF2-40B4-BE49-F238E27FC236}">
                <a16:creationId xmlns:a16="http://schemas.microsoft.com/office/drawing/2014/main" id="{273AC1E5-9144-78FA-A745-87712D6D92FE}"/>
              </a:ext>
            </a:extLst>
          </p:cNvPr>
          <p:cNvSpPr>
            <a:spLocks noGrp="1"/>
          </p:cNvSpPr>
          <p:nvPr>
            <p:ph type="subTitle" idx="1"/>
          </p:nvPr>
        </p:nvSpPr>
        <p:spPr/>
        <p:txBody>
          <a:bodyPr/>
          <a:lstStyle/>
          <a:p>
            <a:r>
              <a:rPr lang="en-US" dirty="0"/>
              <a:t>Glenn Ballard</a:t>
            </a:r>
          </a:p>
          <a:p>
            <a:r>
              <a:rPr lang="en-US" dirty="0"/>
              <a:t>Project Production Institute</a:t>
            </a:r>
          </a:p>
        </p:txBody>
      </p:sp>
      <p:sp>
        <p:nvSpPr>
          <p:cNvPr id="4" name="Rounded Rectangle 3">
            <a:extLst>
              <a:ext uri="{FF2B5EF4-FFF2-40B4-BE49-F238E27FC236}">
                <a16:creationId xmlns:a16="http://schemas.microsoft.com/office/drawing/2014/main" id="{A3B4B8E7-9602-8F3B-95AC-D4BAC5C454B5}"/>
              </a:ext>
            </a:extLst>
          </p:cNvPr>
          <p:cNvSpPr/>
          <p:nvPr/>
        </p:nvSpPr>
        <p:spPr>
          <a:xfrm>
            <a:off x="3192544" y="5910984"/>
            <a:ext cx="5806911"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S Mincho" panose="02020609040205080304" pitchFamily="49" charset="-128"/>
              </a:rPr>
              <a:t>F</a:t>
            </a:r>
            <a:r>
              <a:rPr lang="en-US" sz="1800" dirty="0">
                <a:solidFill>
                  <a:schemeClr val="bg1"/>
                </a:solidFill>
                <a:effectLst/>
                <a:ea typeface="MS Mincho" panose="02020609040205080304" pitchFamily="49" charset="-128"/>
              </a:rPr>
              <a:t>rom a soon-to-be-published book titled </a:t>
            </a:r>
          </a:p>
          <a:p>
            <a:pPr algn="ctr"/>
            <a:r>
              <a:rPr lang="en-US" dirty="0">
                <a:solidFill>
                  <a:schemeClr val="bg1"/>
                </a:solidFill>
                <a:ea typeface="MS Mincho" panose="02020609040205080304" pitchFamily="49" charset="-128"/>
              </a:rPr>
              <a:t>&lt;</a:t>
            </a:r>
            <a:r>
              <a:rPr lang="en-US" sz="1800" dirty="0">
                <a:solidFill>
                  <a:schemeClr val="bg1"/>
                </a:solidFill>
                <a:effectLst/>
                <a:ea typeface="MS Mincho" panose="02020609040205080304" pitchFamily="49" charset="-128"/>
              </a:rPr>
              <a:t>Target Value Delivery of Building Projects&gt;</a:t>
            </a:r>
            <a:endParaRPr lang="en-US" dirty="0">
              <a:solidFill>
                <a:schemeClr val="bg1"/>
              </a:solidFill>
            </a:endParaRPr>
          </a:p>
        </p:txBody>
      </p:sp>
    </p:spTree>
    <p:extLst>
      <p:ext uri="{BB962C8B-B14F-4D97-AF65-F5344CB8AC3E}">
        <p14:creationId xmlns:p14="http://schemas.microsoft.com/office/powerpoint/2010/main" val="3023817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BB7771A7-4501-3254-9883-0257E33E8250}"/>
              </a:ext>
            </a:extLst>
          </p:cNvPr>
          <p:cNvPicPr>
            <a:picLocks noChangeAspect="1"/>
          </p:cNvPicPr>
          <p:nvPr/>
        </p:nvPicPr>
        <p:blipFill>
          <a:blip r:embed="rId3"/>
          <a:stretch>
            <a:fillRect/>
          </a:stretch>
        </p:blipFill>
        <p:spPr>
          <a:xfrm>
            <a:off x="3062922" y="159702"/>
            <a:ext cx="6066155" cy="6538595"/>
          </a:xfrm>
          <a:prstGeom prst="rect">
            <a:avLst/>
          </a:prstGeom>
        </p:spPr>
      </p:pic>
    </p:spTree>
    <p:extLst>
      <p:ext uri="{BB962C8B-B14F-4D97-AF65-F5344CB8AC3E}">
        <p14:creationId xmlns:p14="http://schemas.microsoft.com/office/powerpoint/2010/main" val="205625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2663-FA38-91DA-4004-DE0771D9D5FD}"/>
              </a:ext>
            </a:extLst>
          </p:cNvPr>
          <p:cNvSpPr>
            <a:spLocks noGrp="1"/>
          </p:cNvSpPr>
          <p:nvPr>
            <p:ph type="title"/>
          </p:nvPr>
        </p:nvSpPr>
        <p:spPr/>
        <p:txBody>
          <a:bodyPr>
            <a:normAutofit/>
          </a:bodyPr>
          <a:lstStyle/>
          <a:p>
            <a:pPr algn="ctr"/>
            <a:r>
              <a:rPr lang="en-US" sz="4000" dirty="0"/>
              <a:t>Value Engineering and Types of Reasoning</a:t>
            </a:r>
          </a:p>
        </p:txBody>
      </p:sp>
      <p:sp>
        <p:nvSpPr>
          <p:cNvPr id="3" name="Content Placeholder 2">
            <a:extLst>
              <a:ext uri="{FF2B5EF4-FFF2-40B4-BE49-F238E27FC236}">
                <a16:creationId xmlns:a16="http://schemas.microsoft.com/office/drawing/2014/main" id="{40CA0FCE-B2DD-737B-8492-E8412E570A01}"/>
              </a:ext>
            </a:extLst>
          </p:cNvPr>
          <p:cNvSpPr>
            <a:spLocks noGrp="1"/>
          </p:cNvSpPr>
          <p:nvPr>
            <p:ph idx="1"/>
          </p:nvPr>
        </p:nvSpPr>
        <p:spPr/>
        <p:txBody>
          <a:bodyPr>
            <a:normAutofit/>
          </a:bodyPr>
          <a:lstStyle/>
          <a:p>
            <a:pPr marL="0" indent="0">
              <a:buNone/>
            </a:pPr>
            <a:r>
              <a:rPr lang="en-US" sz="2400" dirty="0"/>
              <a:t>There are 4 types of reasoning:</a:t>
            </a:r>
          </a:p>
          <a:p>
            <a:r>
              <a:rPr lang="en-US" sz="2400" dirty="0"/>
              <a:t>Deduction: drawing a conclusion from accepted premises</a:t>
            </a:r>
          </a:p>
          <a:p>
            <a:r>
              <a:rPr lang="en-US" sz="2400" dirty="0"/>
              <a:t>Induction: determining a property of a class of objects from samples</a:t>
            </a:r>
          </a:p>
          <a:p>
            <a:r>
              <a:rPr lang="en-US" sz="2400" dirty="0"/>
              <a:t>Regression: answering the question “What provides x?”</a:t>
            </a:r>
          </a:p>
          <a:p>
            <a:r>
              <a:rPr lang="en-US" sz="2400" dirty="0"/>
              <a:t>Abduction: inventing something new that may meet understood needs or create new ones.</a:t>
            </a:r>
          </a:p>
        </p:txBody>
      </p:sp>
      <p:sp>
        <p:nvSpPr>
          <p:cNvPr id="4" name="Slide Number Placeholder 3">
            <a:extLst>
              <a:ext uri="{FF2B5EF4-FFF2-40B4-BE49-F238E27FC236}">
                <a16:creationId xmlns:a16="http://schemas.microsoft.com/office/drawing/2014/main" id="{F1E9E852-EB6F-32DC-6994-61A76C340E4C}"/>
              </a:ext>
            </a:extLst>
          </p:cNvPr>
          <p:cNvSpPr>
            <a:spLocks noGrp="1"/>
          </p:cNvSpPr>
          <p:nvPr>
            <p:ph type="sldNum" sz="quarter" idx="12"/>
          </p:nvPr>
        </p:nvSpPr>
        <p:spPr/>
        <p:txBody>
          <a:bodyPr/>
          <a:lstStyle/>
          <a:p>
            <a:fld id="{F87E1095-7DA4-2C48-8A11-DF3236136929}" type="slidenum">
              <a:rPr lang="en-US" smtClean="0"/>
              <a:t>11</a:t>
            </a:fld>
            <a:endParaRPr lang="en-US"/>
          </a:p>
        </p:txBody>
      </p:sp>
    </p:spTree>
    <p:extLst>
      <p:ext uri="{BB962C8B-B14F-4D97-AF65-F5344CB8AC3E}">
        <p14:creationId xmlns:p14="http://schemas.microsoft.com/office/powerpoint/2010/main" val="219957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BFBE-7389-9E87-5DA3-DCF5085E4E22}"/>
              </a:ext>
            </a:extLst>
          </p:cNvPr>
          <p:cNvSpPr>
            <a:spLocks noGrp="1"/>
          </p:cNvSpPr>
          <p:nvPr>
            <p:ph type="title"/>
          </p:nvPr>
        </p:nvSpPr>
        <p:spPr>
          <a:xfrm>
            <a:off x="1439916" y="365125"/>
            <a:ext cx="9259615" cy="1325563"/>
          </a:xfrm>
        </p:spPr>
        <p:txBody>
          <a:bodyPr>
            <a:normAutofit/>
          </a:bodyPr>
          <a:lstStyle/>
          <a:p>
            <a:pPr algn="ctr"/>
            <a:r>
              <a:rPr lang="en-US" sz="4000" dirty="0"/>
              <a:t>Conclusions  </a:t>
            </a:r>
          </a:p>
        </p:txBody>
      </p:sp>
      <p:sp>
        <p:nvSpPr>
          <p:cNvPr id="3" name="Content Placeholder 2">
            <a:extLst>
              <a:ext uri="{FF2B5EF4-FFF2-40B4-BE49-F238E27FC236}">
                <a16:creationId xmlns:a16="http://schemas.microsoft.com/office/drawing/2014/main" id="{4B9438D6-F950-DA48-328E-A93C08FDC270}"/>
              </a:ext>
            </a:extLst>
          </p:cNvPr>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rPr>
              <a:t>Using TVD has resulted in </a:t>
            </a:r>
            <a:r>
              <a:rPr lang="en-US" sz="2400" u="sng" dirty="0">
                <a:latin typeface="Calibri" panose="020F0502020204030204" pitchFamily="34" charset="0"/>
                <a:ea typeface="Calibri" panose="020F0502020204030204" pitchFamily="34" charset="0"/>
              </a:rPr>
              <a:t>better</a:t>
            </a:r>
            <a:r>
              <a:rPr lang="en-US" sz="2400" dirty="0">
                <a:latin typeface="Calibri" panose="020F0502020204030204" pitchFamily="34" charset="0"/>
                <a:ea typeface="Calibri" panose="020F0502020204030204" pitchFamily="34" charset="0"/>
              </a:rPr>
              <a:t> buildings being delivered more safely,  more efficiently and faster.</a:t>
            </a:r>
            <a:endParaRPr lang="en-US" sz="2400" dirty="0"/>
          </a:p>
          <a:p>
            <a:pPr>
              <a:spcBef>
                <a:spcPts val="600"/>
              </a:spcBef>
            </a:pPr>
            <a:r>
              <a:rPr lang="en-US" sz="2400" dirty="0"/>
              <a:t>Cross-functional Innovation Teams are required for effective TVD, hence Design-Bid-Build contracts are excluded.  </a:t>
            </a:r>
          </a:p>
          <a:p>
            <a:pPr>
              <a:spcBef>
                <a:spcPts val="600"/>
              </a:spcBef>
            </a:pPr>
            <a:r>
              <a:rPr lang="en-US" sz="2400" i="0" u="none" strike="noStrike" dirty="0">
                <a:solidFill>
                  <a:srgbClr val="000000"/>
                </a:solidFill>
                <a:effectLst/>
                <a:ea typeface="Tahoma" panose="020B0604030504040204" pitchFamily="34" charset="0"/>
                <a:cs typeface="Tahoma" panose="020B0604030504040204" pitchFamily="34" charset="0"/>
              </a:rPr>
              <a:t>Waste is unexploited potential for improvement. TVD provides the framework for exploiting that potential</a:t>
            </a:r>
            <a:r>
              <a:rPr lang="en-US" sz="2400" dirty="0">
                <a:solidFill>
                  <a:srgbClr val="000000"/>
                </a:solidFill>
                <a:ea typeface="Tahoma" panose="020B0604030504040204" pitchFamily="34" charset="0"/>
                <a:cs typeface="Tahoma" panose="020B0604030504040204" pitchFamily="34" charset="0"/>
              </a:rPr>
              <a:t>. Innovation teams, </a:t>
            </a:r>
            <a:r>
              <a:rPr lang="en-US" sz="2400" i="0" u="none" strike="noStrike" dirty="0">
                <a:solidFill>
                  <a:srgbClr val="000000"/>
                </a:solidFill>
                <a:effectLst/>
                <a:ea typeface="Tahoma" panose="020B0604030504040204" pitchFamily="34" charset="0"/>
                <a:cs typeface="Tahoma" panose="020B0604030504040204" pitchFamily="34" charset="0"/>
              </a:rPr>
              <a:t>set-based design, choosing by advantages and value engineering provide the methods for realizing that potential.</a:t>
            </a:r>
          </a:p>
          <a:p>
            <a:pPr marL="0" indent="0">
              <a:spcBef>
                <a:spcPts val="600"/>
              </a:spcBef>
              <a:buNone/>
            </a:pPr>
            <a:endParaRPr lang="en-US" sz="2400" dirty="0"/>
          </a:p>
          <a:p>
            <a:pPr marL="0" indent="0">
              <a:spcBef>
                <a:spcPts val="600"/>
              </a:spcBef>
              <a:buNone/>
            </a:pPr>
            <a:endParaRPr lang="en-US" sz="2000" i="0" u="none" strike="noStrike" dirty="0">
              <a:solidFill>
                <a:srgbClr val="000000"/>
              </a:solidFill>
              <a:effectLst/>
              <a:ea typeface="Tahoma" panose="020B0604030504040204" pitchFamily="34" charset="0"/>
              <a:cs typeface="Tahoma" panose="020B0604030504040204" pitchFamily="34" charset="0"/>
            </a:endParaRPr>
          </a:p>
          <a:p>
            <a:pPr marL="0" indent="0">
              <a:spcBef>
                <a:spcPts val="600"/>
              </a:spcBef>
              <a:buNone/>
            </a:pPr>
            <a:r>
              <a:rPr lang="en-US" sz="2000" dirty="0"/>
              <a:t> </a:t>
            </a:r>
          </a:p>
          <a:p>
            <a:pPr marL="0" indent="0">
              <a:spcBef>
                <a:spcPts val="600"/>
              </a:spcBef>
              <a:buNone/>
            </a:pPr>
            <a:endParaRPr lang="en-US" sz="2000" dirty="0"/>
          </a:p>
          <a:p>
            <a:pPr>
              <a:spcBef>
                <a:spcPts val="600"/>
              </a:spcBef>
            </a:pPr>
            <a:endParaRPr lang="en-US" sz="2000" dirty="0"/>
          </a:p>
          <a:p>
            <a:pPr marL="457200" lvl="1" indent="0">
              <a:spcBef>
                <a:spcPts val="600"/>
              </a:spcBef>
              <a:buNone/>
            </a:pPr>
            <a:endParaRPr lang="en-US" sz="1600" dirty="0"/>
          </a:p>
          <a:p>
            <a:endParaRPr lang="en-US" dirty="0"/>
          </a:p>
        </p:txBody>
      </p:sp>
      <p:sp>
        <p:nvSpPr>
          <p:cNvPr id="4" name="Slide Number Placeholder 3">
            <a:extLst>
              <a:ext uri="{FF2B5EF4-FFF2-40B4-BE49-F238E27FC236}">
                <a16:creationId xmlns:a16="http://schemas.microsoft.com/office/drawing/2014/main" id="{8F86C894-8D40-29DF-6F7A-549723A41FFC}"/>
              </a:ext>
            </a:extLst>
          </p:cNvPr>
          <p:cNvSpPr>
            <a:spLocks noGrp="1"/>
          </p:cNvSpPr>
          <p:nvPr>
            <p:ph type="sldNum" sz="quarter" idx="12"/>
          </p:nvPr>
        </p:nvSpPr>
        <p:spPr/>
        <p:txBody>
          <a:bodyPr/>
          <a:lstStyle/>
          <a:p>
            <a:fld id="{F87E1095-7DA4-2C48-8A11-DF3236136929}" type="slidenum">
              <a:rPr lang="en-US" smtClean="0"/>
              <a:t>12</a:t>
            </a:fld>
            <a:endParaRPr lang="en-US"/>
          </a:p>
        </p:txBody>
      </p:sp>
    </p:spTree>
    <p:extLst>
      <p:ext uri="{BB962C8B-B14F-4D97-AF65-F5344CB8AC3E}">
        <p14:creationId xmlns:p14="http://schemas.microsoft.com/office/powerpoint/2010/main" val="407590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0AB1-1F8B-43B4-9D31-C3DDFC04BED7}"/>
              </a:ext>
            </a:extLst>
          </p:cNvPr>
          <p:cNvSpPr>
            <a:spLocks noGrp="1"/>
          </p:cNvSpPr>
          <p:nvPr>
            <p:ph type="title"/>
          </p:nvPr>
        </p:nvSpPr>
        <p:spPr/>
        <p:txBody>
          <a:bodyPr>
            <a:normAutofit/>
          </a:bodyPr>
          <a:lstStyle/>
          <a:p>
            <a:pPr algn="ctr"/>
            <a:r>
              <a:rPr lang="en-US" sz="4000" dirty="0"/>
              <a:t>Recommendations for Future Research</a:t>
            </a:r>
          </a:p>
        </p:txBody>
      </p:sp>
      <p:sp>
        <p:nvSpPr>
          <p:cNvPr id="3" name="Content Placeholder 2">
            <a:extLst>
              <a:ext uri="{FF2B5EF4-FFF2-40B4-BE49-F238E27FC236}">
                <a16:creationId xmlns:a16="http://schemas.microsoft.com/office/drawing/2014/main" id="{29ABBCE4-4ADB-908B-2E3A-1CA137D87FC0}"/>
              </a:ext>
            </a:extLst>
          </p:cNvPr>
          <p:cNvSpPr>
            <a:spLocks noGrp="1"/>
          </p:cNvSpPr>
          <p:nvPr>
            <p:ph idx="1"/>
          </p:nvPr>
        </p:nvSpPr>
        <p:spPr>
          <a:xfrm>
            <a:off x="838200" y="1414463"/>
            <a:ext cx="10515600" cy="4762500"/>
          </a:xfrm>
        </p:spPr>
        <p:txBody>
          <a:bodyPr>
            <a:noAutofit/>
          </a:bodyPr>
          <a:lstStyle/>
          <a:p>
            <a:pPr marL="342900" indent="-342900">
              <a:spcBef>
                <a:spcPts val="0"/>
              </a:spcBef>
              <a:buFont typeface="+mj-lt"/>
              <a:buAutoNum type="arabicPeriod"/>
            </a:pPr>
            <a:r>
              <a:rPr lang="en-US" sz="1800" dirty="0">
                <a:effectLst/>
                <a:latin typeface="Calibri" panose="020F0502020204030204" pitchFamily="34" charset="0"/>
                <a:ea typeface="Calibri" panose="020F0502020204030204" pitchFamily="34" charset="0"/>
              </a:rPr>
              <a:t>Should all projects use TVD?</a:t>
            </a:r>
          </a:p>
          <a:p>
            <a:pPr lvl="1">
              <a:spcBef>
                <a:spcPts val="0"/>
              </a:spcBef>
            </a:pPr>
            <a:r>
              <a:rPr lang="en-US" sz="1400" dirty="0">
                <a:latin typeface="Calibri" panose="020F0502020204030204" pitchFamily="34" charset="0"/>
                <a:ea typeface="Calibri" panose="020F0502020204030204" pitchFamily="34" charset="0"/>
              </a:rPr>
              <a:t>Does TVD apply</a:t>
            </a:r>
            <a:r>
              <a:rPr lang="en-US" sz="1400" dirty="0">
                <a:effectLst/>
                <a:latin typeface="Calibri" panose="020F0502020204030204" pitchFamily="34" charset="0"/>
                <a:ea typeface="Calibri" panose="020F0502020204030204" pitchFamily="34" charset="0"/>
              </a:rPr>
              <a:t> to industrial and infrastructure projects?</a:t>
            </a:r>
          </a:p>
          <a:p>
            <a:pPr lvl="1">
              <a:spcBef>
                <a:spcPts val="0"/>
              </a:spcBef>
            </a:pPr>
            <a:r>
              <a:rPr lang="en-US" sz="1400" dirty="0">
                <a:latin typeface="Calibri" panose="020F0502020204030204" pitchFamily="34" charset="0"/>
                <a:ea typeface="Calibri" panose="020F0502020204030204" pitchFamily="34" charset="0"/>
              </a:rPr>
              <a:t>Are there project characteristics that make TVD inapplicable, e.g., level of novelty, speed of delivery?</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indent="-342900">
              <a:spcBef>
                <a:spcPts val="0"/>
              </a:spcBef>
              <a:buFont typeface="+mj-lt"/>
              <a:buAutoNum type="arabicPeriod"/>
            </a:pPr>
            <a:r>
              <a:rPr lang="en-US" sz="1800" dirty="0">
                <a:solidFill>
                  <a:srgbClr val="000000"/>
                </a:solidFill>
                <a:ea typeface="Tahoma" panose="020B0604030504040204" pitchFamily="34" charset="0"/>
                <a:cs typeface="Tahoma" panose="020B0604030504040204" pitchFamily="34" charset="0"/>
              </a:rPr>
              <a:t>The greater the project complexity, uncertainty and need for invention, the more intense collaboration is needed. How best to enable collaboration needs to be better understood. Shared risk and reward commercial terms in Project Alliancing and Integrated Project Delivery have proven effective in persuading the owners of participating companies to allow their employees to collaborate because doing so improves all companies financial outcomes. However there are a number of other options, including ‘fully’ integrated companies, using preferred suppliers and traditional positive and negative incentives. </a:t>
            </a:r>
            <a:endParaRPr lang="en-US" sz="1800" dirty="0">
              <a:effectLst/>
              <a:ea typeface="Courier New" panose="02070309020205020404" pitchFamily="49" charset="0"/>
              <a:cs typeface="Courier New" panose="02070309020205020404" pitchFamily="49" charset="0"/>
            </a:endParaRP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rPr>
              <a:t>Collect and analyze </a:t>
            </a:r>
            <a:r>
              <a:rPr lang="en-US" sz="1800" dirty="0">
                <a:latin typeface="Calibri" panose="020F0502020204030204" pitchFamily="34" charset="0"/>
                <a:ea typeface="Calibri" panose="020F0502020204030204" pitchFamily="34" charset="0"/>
              </a:rPr>
              <a:t>comparative performance data on TVD and non-TVD projects. </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342900" indent="-342900">
              <a:buFont typeface="+mj-lt"/>
              <a:buAutoNum type="arabicPeriod"/>
            </a:pPr>
            <a:endParaRPr lang="en-US" sz="1800" dirty="0"/>
          </a:p>
        </p:txBody>
      </p:sp>
      <p:sp>
        <p:nvSpPr>
          <p:cNvPr id="4" name="Slide Number Placeholder 3">
            <a:extLst>
              <a:ext uri="{FF2B5EF4-FFF2-40B4-BE49-F238E27FC236}">
                <a16:creationId xmlns:a16="http://schemas.microsoft.com/office/drawing/2014/main" id="{A37D079B-F3A1-4F0D-8493-88A2CB322636}"/>
              </a:ext>
            </a:extLst>
          </p:cNvPr>
          <p:cNvSpPr>
            <a:spLocks noGrp="1"/>
          </p:cNvSpPr>
          <p:nvPr>
            <p:ph type="sldNum" sz="quarter" idx="12"/>
          </p:nvPr>
        </p:nvSpPr>
        <p:spPr/>
        <p:txBody>
          <a:bodyPr/>
          <a:lstStyle/>
          <a:p>
            <a:fld id="{F87E1095-7DA4-2C48-8A11-DF3236136929}" type="slidenum">
              <a:rPr lang="en-US" smtClean="0"/>
              <a:t>13</a:t>
            </a:fld>
            <a:endParaRPr lang="en-US"/>
          </a:p>
        </p:txBody>
      </p:sp>
    </p:spTree>
    <p:extLst>
      <p:ext uri="{BB962C8B-B14F-4D97-AF65-F5344CB8AC3E}">
        <p14:creationId xmlns:p14="http://schemas.microsoft.com/office/powerpoint/2010/main" val="124605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4F2BCA65-A087-7217-843C-2413F167B052}"/>
              </a:ext>
            </a:extLst>
          </p:cNvPr>
          <p:cNvSpPr>
            <a:spLocks noGrp="1" noChangeArrowheads="1"/>
          </p:cNvSpPr>
          <p:nvPr>
            <p:ph type="title" idx="4294967295"/>
          </p:nvPr>
        </p:nvSpPr>
        <p:spPr>
          <a:xfrm>
            <a:off x="932468" y="1222964"/>
            <a:ext cx="10515600" cy="1325563"/>
          </a:xfrm>
        </p:spPr>
        <p:txBody>
          <a:bodyPr>
            <a:normAutofit fontScale="90000"/>
          </a:bodyPr>
          <a:lstStyle/>
          <a:p>
            <a:pPr algn="ctr" eaLnBrk="1" hangingPunct="1"/>
            <a:r>
              <a:rPr lang="en-US" altLang="en-US" sz="4000" b="1" dirty="0">
                <a:ea typeface="ＭＳ Ｐゴシック" panose="020B0600070205080204" pitchFamily="34" charset="-128"/>
              </a:rPr>
              <a:t>Thank you for your attention.</a:t>
            </a:r>
            <a:br>
              <a:rPr lang="en-US" altLang="en-US" sz="4000" b="1" dirty="0">
                <a:ea typeface="ＭＳ Ｐゴシック" panose="020B0600070205080204" pitchFamily="34" charset="-128"/>
              </a:rPr>
            </a:br>
            <a:br>
              <a:rPr lang="en-US" altLang="en-US" sz="4000" b="1" dirty="0">
                <a:ea typeface="ＭＳ Ｐゴシック" panose="020B0600070205080204" pitchFamily="34" charset="-128"/>
              </a:rPr>
            </a:br>
            <a:r>
              <a:rPr lang="en-US" altLang="en-US" sz="4000" b="1" dirty="0">
                <a:ea typeface="ＭＳ Ｐゴシック" panose="020B0600070205080204" pitchFamily="34" charset="-128"/>
              </a:rPr>
              <a:t>I look forward to your questions and comments.</a:t>
            </a:r>
          </a:p>
        </p:txBody>
      </p:sp>
      <p:sp>
        <p:nvSpPr>
          <p:cNvPr id="2" name="Slide Number Placeholder 1">
            <a:extLst>
              <a:ext uri="{FF2B5EF4-FFF2-40B4-BE49-F238E27FC236}">
                <a16:creationId xmlns:a16="http://schemas.microsoft.com/office/drawing/2014/main" id="{06F45A27-2860-4E63-694B-6B4B6FC3534F}"/>
              </a:ext>
            </a:extLst>
          </p:cNvPr>
          <p:cNvSpPr>
            <a:spLocks noGrp="1"/>
          </p:cNvSpPr>
          <p:nvPr>
            <p:ph type="sldNum" sz="quarter" idx="12"/>
          </p:nvPr>
        </p:nvSpPr>
        <p:spPr/>
        <p:txBody>
          <a:bodyPr/>
          <a:lstStyle/>
          <a:p>
            <a:fld id="{F87E1095-7DA4-2C48-8A11-DF3236136929}" type="slidenum">
              <a:rPr lang="en-US" smtClean="0"/>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4038-F3E7-554C-1044-A281B7A6B4BE}"/>
              </a:ext>
            </a:extLst>
          </p:cNvPr>
          <p:cNvSpPr>
            <a:spLocks noGrp="1"/>
          </p:cNvSpPr>
          <p:nvPr>
            <p:ph type="title"/>
          </p:nvPr>
        </p:nvSpPr>
        <p:spPr>
          <a:xfrm>
            <a:off x="2281237" y="500062"/>
            <a:ext cx="7629525" cy="1325563"/>
          </a:xfrm>
        </p:spPr>
        <p:txBody>
          <a:bodyPr>
            <a:normAutofit/>
          </a:bodyPr>
          <a:lstStyle/>
          <a:p>
            <a:pPr algn="ctr"/>
            <a:r>
              <a:rPr lang="en-US" sz="4000" dirty="0"/>
              <a:t>Conditions that promote creativity (abduction)</a:t>
            </a:r>
          </a:p>
        </p:txBody>
      </p:sp>
      <p:sp>
        <p:nvSpPr>
          <p:cNvPr id="3" name="Content Placeholder 2">
            <a:extLst>
              <a:ext uri="{FF2B5EF4-FFF2-40B4-BE49-F238E27FC236}">
                <a16:creationId xmlns:a16="http://schemas.microsoft.com/office/drawing/2014/main" id="{81728404-AAC8-B3B8-CC5E-6834F2634A6B}"/>
              </a:ext>
            </a:extLst>
          </p:cNvPr>
          <p:cNvSpPr>
            <a:spLocks noGrp="1"/>
          </p:cNvSpPr>
          <p:nvPr>
            <p:ph idx="1"/>
          </p:nvPr>
        </p:nvSpPr>
        <p:spPr>
          <a:xfrm>
            <a:off x="838200" y="2128837"/>
            <a:ext cx="10515600" cy="2571751"/>
          </a:xfrm>
        </p:spPr>
        <p:txBody>
          <a:bodyPr>
            <a:normAutofit/>
          </a:bodyPr>
          <a:lstStyle/>
          <a:p>
            <a:r>
              <a:rPr lang="en-US" sz="2400" dirty="0"/>
              <a:t>Clear goals</a:t>
            </a:r>
          </a:p>
          <a:p>
            <a:r>
              <a:rPr lang="en-US" sz="2400" dirty="0"/>
              <a:t>Innovation is valued</a:t>
            </a:r>
          </a:p>
          <a:p>
            <a:r>
              <a:rPr lang="en-US" sz="2400" dirty="0"/>
              <a:t>Sufficient time is provided</a:t>
            </a:r>
          </a:p>
          <a:p>
            <a:r>
              <a:rPr lang="en-US" sz="2400" dirty="0"/>
              <a:t>Autonomy in how to achieve goals</a:t>
            </a:r>
          </a:p>
          <a:p>
            <a:r>
              <a:rPr lang="en-US" sz="2400" dirty="0"/>
              <a:t>Collaboration and discussion</a:t>
            </a:r>
          </a:p>
        </p:txBody>
      </p:sp>
      <p:sp>
        <p:nvSpPr>
          <p:cNvPr id="4" name="TextBox 3">
            <a:extLst>
              <a:ext uri="{FF2B5EF4-FFF2-40B4-BE49-F238E27FC236}">
                <a16:creationId xmlns:a16="http://schemas.microsoft.com/office/drawing/2014/main" id="{BC17A0FE-5090-B7AC-4997-D2AC500E43D5}"/>
              </a:ext>
            </a:extLst>
          </p:cNvPr>
          <p:cNvSpPr txBox="1"/>
          <p:nvPr/>
        </p:nvSpPr>
        <p:spPr>
          <a:xfrm>
            <a:off x="871538" y="5032376"/>
            <a:ext cx="5657850" cy="1200329"/>
          </a:xfrm>
          <a:prstGeom prst="rect">
            <a:avLst/>
          </a:prstGeom>
          <a:noFill/>
        </p:spPr>
        <p:txBody>
          <a:bodyPr wrap="square" rtlCol="0">
            <a:spAutoFit/>
          </a:bodyPr>
          <a:lstStyle/>
          <a:p>
            <a:r>
              <a:rPr lang="en-US" dirty="0" err="1"/>
              <a:t>Koskela</a:t>
            </a:r>
            <a:r>
              <a:rPr lang="en-US" dirty="0"/>
              <a:t> and Ballard (2021):</a:t>
            </a:r>
            <a:r>
              <a:rPr lang="en-US" sz="1800" dirty="0">
                <a:effectLst/>
                <a:latin typeface="Times New Roman" panose="02020603050405020304" pitchFamily="18" charset="0"/>
                <a:ea typeface="Times New Roman" panose="02020603050405020304" pitchFamily="18" charset="0"/>
              </a:rPr>
              <a:t>Shifting the focus of discussion: from cost (under) estimation to cost reduction. In </a:t>
            </a:r>
            <a:r>
              <a:rPr lang="en-US" sz="1800" i="1" dirty="0">
                <a:effectLst/>
                <a:latin typeface="Times New Roman" panose="02020603050405020304" pitchFamily="18" charset="0"/>
                <a:ea typeface="Times New Roman" panose="02020603050405020304" pitchFamily="18" charset="0"/>
              </a:rPr>
              <a:t>29th Annual Conference of the International Group for Lean Construction</a:t>
            </a:r>
            <a:r>
              <a:rPr lang="en-US" sz="1800" dirty="0">
                <a:effectLst/>
                <a:latin typeface="Times New Roman" panose="02020603050405020304" pitchFamily="18" charset="0"/>
                <a:ea typeface="Times New Roman" panose="02020603050405020304" pitchFamily="18" charset="0"/>
              </a:rPr>
              <a:t> (pp. 43-52).</a:t>
            </a:r>
            <a:r>
              <a:rPr lang="en-US" dirty="0">
                <a:effectLst/>
              </a:rPr>
              <a:t> </a:t>
            </a:r>
            <a:r>
              <a:rPr lang="en-US" dirty="0"/>
              <a:t> </a:t>
            </a:r>
          </a:p>
        </p:txBody>
      </p:sp>
    </p:spTree>
    <p:extLst>
      <p:ext uri="{BB962C8B-B14F-4D97-AF65-F5344CB8AC3E}">
        <p14:creationId xmlns:p14="http://schemas.microsoft.com/office/powerpoint/2010/main" val="290848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81200" y="274639"/>
            <a:ext cx="8229600" cy="668337"/>
          </a:xfrm>
          <a:solidFill>
            <a:srgbClr val="0000FF"/>
          </a:solidFill>
        </p:spPr>
        <p:txBody>
          <a:bodyPr>
            <a:normAutofit/>
          </a:bodyPr>
          <a:lstStyle/>
          <a:p>
            <a:pPr eaLnBrk="1" hangingPunct="1"/>
            <a:r>
              <a:rPr lang="en-US" sz="3600" b="1" dirty="0">
                <a:solidFill>
                  <a:srgbClr val="FFFFFF"/>
                </a:solidFill>
              </a:rPr>
              <a:t>Sutter Fairfield Medical Office Building</a:t>
            </a:r>
          </a:p>
        </p:txBody>
      </p:sp>
      <p:pic>
        <p:nvPicPr>
          <p:cNvPr id="23555" name="Picture 4"/>
          <p:cNvPicPr>
            <a:picLocks noChangeAspect="1"/>
          </p:cNvPicPr>
          <p:nvPr/>
        </p:nvPicPr>
        <p:blipFill>
          <a:blip r:embed="rId3"/>
          <a:srcRect/>
          <a:stretch>
            <a:fillRect/>
          </a:stretch>
        </p:blipFill>
        <p:spPr bwMode="auto">
          <a:xfrm>
            <a:off x="2057400" y="1066801"/>
            <a:ext cx="8388350" cy="3192463"/>
          </a:xfrm>
          <a:prstGeom prst="rect">
            <a:avLst/>
          </a:prstGeom>
          <a:noFill/>
          <a:ln w="9525">
            <a:noFill/>
            <a:miter lim="800000"/>
            <a:headEnd/>
            <a:tailEnd/>
          </a:ln>
        </p:spPr>
      </p:pic>
      <p:sp>
        <p:nvSpPr>
          <p:cNvPr id="23556" name="Content Placeholder 2"/>
          <p:cNvSpPr>
            <a:spLocks noGrp="1"/>
          </p:cNvSpPr>
          <p:nvPr>
            <p:ph idx="1"/>
          </p:nvPr>
        </p:nvSpPr>
        <p:spPr>
          <a:xfrm>
            <a:off x="2001839" y="873126"/>
            <a:ext cx="8294687" cy="5832475"/>
          </a:xfrm>
        </p:spPr>
        <p:txBody>
          <a:bodyPr/>
          <a:lstStyle/>
          <a:p>
            <a:pPr indent="0" algn="just">
              <a:buNone/>
            </a:pPr>
            <a:r>
              <a:rPr lang="en-US" sz="2400">
                <a:solidFill>
                  <a:srgbClr val="000000"/>
                </a:solidFill>
              </a:rPr>
              <a:t> </a:t>
            </a:r>
          </a:p>
          <a:p>
            <a:pPr indent="0" algn="just"/>
            <a:endParaRPr lang="en-US">
              <a:solidFill>
                <a:schemeClr val="bg2"/>
              </a:solidFill>
            </a:endParaRPr>
          </a:p>
          <a:p>
            <a:pPr indent="0" algn="just"/>
            <a:endParaRPr lang="en-US"/>
          </a:p>
          <a:p>
            <a:pPr indent="0" algn="just"/>
            <a:endParaRPr lang="en-US"/>
          </a:p>
          <a:p>
            <a:pPr indent="0" algn="just"/>
            <a:endParaRPr lang="en-US"/>
          </a:p>
          <a:p>
            <a:pPr indent="0" algn="just"/>
            <a:endParaRPr lang="en-US"/>
          </a:p>
          <a:p>
            <a:pPr indent="0" algn="just">
              <a:buNone/>
            </a:pPr>
            <a:endParaRPr lang="en-US" sz="2400"/>
          </a:p>
          <a:p>
            <a:pPr indent="0"/>
            <a:endParaRPr lang="en-US">
              <a:solidFill>
                <a:srgbClr val="000090"/>
              </a:solidFill>
            </a:endParaRPr>
          </a:p>
        </p:txBody>
      </p:sp>
      <p:pic>
        <p:nvPicPr>
          <p:cNvPr id="23557" name="Picture 5"/>
          <p:cNvPicPr>
            <a:picLocks noChangeAspect="1"/>
          </p:cNvPicPr>
          <p:nvPr/>
        </p:nvPicPr>
        <p:blipFill>
          <a:blip r:embed="rId4"/>
          <a:srcRect/>
          <a:stretch>
            <a:fillRect/>
          </a:stretch>
        </p:blipFill>
        <p:spPr bwMode="auto">
          <a:xfrm>
            <a:off x="3810000" y="3962400"/>
            <a:ext cx="4597400" cy="2768600"/>
          </a:xfrm>
          <a:prstGeom prst="rect">
            <a:avLst/>
          </a:prstGeom>
          <a:noFill/>
          <a:ln w="9525">
            <a:noFill/>
            <a:miter lim="800000"/>
            <a:headEnd/>
            <a:tailEnd/>
          </a:ln>
        </p:spPr>
      </p:pic>
      <p:sp>
        <p:nvSpPr>
          <p:cNvPr id="23558" name="TextBox 4"/>
          <p:cNvSpPr txBox="1">
            <a:spLocks noChangeArrowheads="1"/>
          </p:cNvSpPr>
          <p:nvPr/>
        </p:nvSpPr>
        <p:spPr bwMode="auto">
          <a:xfrm>
            <a:off x="1981200" y="6396038"/>
            <a:ext cx="4267200" cy="277812"/>
          </a:xfrm>
          <a:prstGeom prst="rect">
            <a:avLst/>
          </a:prstGeom>
          <a:noFill/>
          <a:ln w="9525">
            <a:noFill/>
            <a:miter lim="800000"/>
            <a:headEnd/>
            <a:tailEnd/>
          </a:ln>
        </p:spPr>
        <p:txBody>
          <a:bodyPr>
            <a:prstTxWarp prst="textNoShape">
              <a:avLst/>
            </a:prstTxWarp>
            <a:spAutoFit/>
          </a:bodyPr>
          <a:lstStyle/>
          <a:p>
            <a:r>
              <a:rPr lang="en-US" sz="1200" i="1"/>
              <a:t>©2009  The Boldt Companies</a:t>
            </a:r>
          </a:p>
        </p:txBody>
      </p:sp>
      <p:sp>
        <p:nvSpPr>
          <p:cNvPr id="2" name="TextBox 1">
            <a:extLst>
              <a:ext uri="{FF2B5EF4-FFF2-40B4-BE49-F238E27FC236}">
                <a16:creationId xmlns:a16="http://schemas.microsoft.com/office/drawing/2014/main" id="{4DCBE166-14D6-ED39-CC8B-DCBF3EAB6917}"/>
              </a:ext>
            </a:extLst>
          </p:cNvPr>
          <p:cNvSpPr txBox="1"/>
          <p:nvPr/>
        </p:nvSpPr>
        <p:spPr>
          <a:xfrm>
            <a:off x="8462962" y="4259264"/>
            <a:ext cx="1982788" cy="2462213"/>
          </a:xfrm>
          <a:prstGeom prst="rect">
            <a:avLst/>
          </a:prstGeom>
          <a:solidFill>
            <a:schemeClr val="tx1"/>
          </a:solid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solidFill>
                  <a:schemeClr val="bg1">
                    <a:lumMod val="95000"/>
                  </a:schemeClr>
                </a:solidFill>
              </a:rPr>
              <a:t>Target Cost was set 14% below Benchmark</a:t>
            </a:r>
          </a:p>
          <a:p>
            <a:pPr marL="285750" indent="-285750">
              <a:buFont typeface="Arial" panose="020B0604020202020204" pitchFamily="34" charset="0"/>
              <a:buChar char="•"/>
            </a:pPr>
            <a:r>
              <a:rPr lang="en-US" sz="1400" dirty="0">
                <a:solidFill>
                  <a:schemeClr val="bg1">
                    <a:lumMod val="95000"/>
                  </a:schemeClr>
                </a:solidFill>
              </a:rPr>
              <a:t>Actual cost was 10% below Target and 19% below Benchmark</a:t>
            </a:r>
          </a:p>
          <a:p>
            <a:pPr marL="285750" indent="-285750">
              <a:buFont typeface="Arial" panose="020B0604020202020204" pitchFamily="34" charset="0"/>
              <a:buChar char="•"/>
            </a:pPr>
            <a:r>
              <a:rPr lang="en-US" sz="1400" dirty="0">
                <a:solidFill>
                  <a:schemeClr val="bg1">
                    <a:lumMod val="95000"/>
                  </a:schemeClr>
                </a:solidFill>
              </a:rPr>
              <a:t>The owner declared the project fit for purpose</a:t>
            </a:r>
          </a:p>
          <a:p>
            <a:endParaRPr lang="en-US" sz="1400" dirty="0">
              <a:solidFill>
                <a:schemeClr val="bg1">
                  <a:lumMod val="95000"/>
                </a:schemeClr>
              </a:solidFill>
            </a:endParaRPr>
          </a:p>
        </p:txBody>
      </p:sp>
    </p:spTree>
    <p:extLst>
      <p:ext uri="{BB962C8B-B14F-4D97-AF65-F5344CB8AC3E}">
        <p14:creationId xmlns:p14="http://schemas.microsoft.com/office/powerpoint/2010/main" val="655719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900B748-9C2C-265F-561E-8DA86AFE688B}"/>
              </a:ext>
            </a:extLst>
          </p:cNvPr>
          <p:cNvSpPr/>
          <p:nvPr/>
        </p:nvSpPr>
        <p:spPr>
          <a:xfrm>
            <a:off x="2762191" y="2797579"/>
            <a:ext cx="1356995" cy="927735"/>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UK:  Cost Planning 1951</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Oval 2">
            <a:extLst>
              <a:ext uri="{FF2B5EF4-FFF2-40B4-BE49-F238E27FC236}">
                <a16:creationId xmlns:a16="http://schemas.microsoft.com/office/drawing/2014/main" id="{E5E90F52-B97B-6349-0C4B-3AE177B9ADC4}"/>
              </a:ext>
            </a:extLst>
          </p:cNvPr>
          <p:cNvSpPr/>
          <p:nvPr/>
        </p:nvSpPr>
        <p:spPr>
          <a:xfrm>
            <a:off x="4895215" y="4594224"/>
            <a:ext cx="1449705" cy="958850"/>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USA: Lean TVD 2002 </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Oval 3">
            <a:extLst>
              <a:ext uri="{FF2B5EF4-FFF2-40B4-BE49-F238E27FC236}">
                <a16:creationId xmlns:a16="http://schemas.microsoft.com/office/drawing/2014/main" id="{183B48B0-F876-B1CC-57C9-F0241312EAF0}"/>
              </a:ext>
            </a:extLst>
          </p:cNvPr>
          <p:cNvSpPr/>
          <p:nvPr/>
        </p:nvSpPr>
        <p:spPr>
          <a:xfrm>
            <a:off x="2946130" y="3977890"/>
            <a:ext cx="1356995" cy="958850"/>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Finland: Haahtela Group 1980</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A11E7FB3-EAE2-E633-74A0-3417D9CE13F3}"/>
              </a:ext>
            </a:extLst>
          </p:cNvPr>
          <p:cNvCxnSpPr>
            <a:cxnSpLocks/>
          </p:cNvCxnSpPr>
          <p:nvPr/>
        </p:nvCxnSpPr>
        <p:spPr>
          <a:xfrm>
            <a:off x="4232664" y="4690473"/>
            <a:ext cx="669853" cy="246267"/>
          </a:xfrm>
          <a:prstGeom prst="straightConnector1">
            <a:avLst/>
          </a:prstGeom>
          <a:noFill/>
          <a:ln w="9525" cap="flat" cmpd="sng">
            <a:solidFill>
              <a:schemeClr val="accent1"/>
            </a:solidFill>
            <a:prstDash val="solid"/>
            <a:miter lim="800000"/>
            <a:headEnd type="none" w="sm" len="sm"/>
            <a:tailEnd type="triangle" w="med" len="med"/>
          </a:ln>
        </p:spPr>
      </p:cxnSp>
      <p:sp>
        <p:nvSpPr>
          <p:cNvPr id="6" name="Oval 5">
            <a:extLst>
              <a:ext uri="{FF2B5EF4-FFF2-40B4-BE49-F238E27FC236}">
                <a16:creationId xmlns:a16="http://schemas.microsoft.com/office/drawing/2014/main" id="{29C085B2-E429-D2E6-337A-DDE8766BB689}"/>
              </a:ext>
            </a:extLst>
          </p:cNvPr>
          <p:cNvSpPr/>
          <p:nvPr/>
        </p:nvSpPr>
        <p:spPr>
          <a:xfrm>
            <a:off x="3721663" y="1249864"/>
            <a:ext cx="3486150" cy="1181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algn="ctr">
              <a:lnSpc>
                <a:spcPct val="115000"/>
              </a:lnSpc>
              <a:spcBef>
                <a:spcPts val="0"/>
              </a:spcBef>
              <a:spcAft>
                <a:spcPts val="1800"/>
              </a:spcAft>
            </a:pPr>
            <a:r>
              <a:rPr lang="en-US" sz="1100" kern="1400" spc="-50" dirty="0">
                <a:effectLst/>
                <a:latin typeface="Times New Roman" panose="02020603050405020304" pitchFamily="18" charset="0"/>
                <a:ea typeface="DengXian Light" panose="02010600030101010101" pitchFamily="2" charset="-122"/>
                <a:cs typeface="Times New Roman" panose="02020603050405020304" pitchFamily="18" charset="0"/>
              </a:rPr>
              <a:t>TVD in Mfg.: Ford 1910s, Volkswagen 1930s, Value </a:t>
            </a:r>
            <a:r>
              <a:rPr lang="en-US" sz="1100" kern="1400" spc="-50" dirty="0" err="1">
                <a:effectLst/>
                <a:latin typeface="Times New Roman" panose="02020603050405020304" pitchFamily="18" charset="0"/>
                <a:ea typeface="DengXian Light" panose="02010600030101010101" pitchFamily="2" charset="-122"/>
                <a:cs typeface="Times New Roman" panose="02020603050405020304" pitchFamily="18" charset="0"/>
              </a:rPr>
              <a:t>Eng</a:t>
            </a:r>
            <a:r>
              <a:rPr lang="en-US" sz="1100" kern="1400" spc="-50" dirty="0">
                <a:effectLst/>
                <a:latin typeface="Times New Roman" panose="02020603050405020304" pitchFamily="18" charset="0"/>
                <a:ea typeface="DengXian Light" panose="02010600030101010101" pitchFamily="2" charset="-122"/>
                <a:cs typeface="Times New Roman" panose="02020603050405020304" pitchFamily="18" charset="0"/>
              </a:rPr>
              <a:t> in WWII, Designing to Cost (US Dept of Defense) 1960</a:t>
            </a:r>
          </a:p>
        </p:txBody>
      </p:sp>
      <p:cxnSp>
        <p:nvCxnSpPr>
          <p:cNvPr id="7" name="Straight Arrow Connector 6">
            <a:extLst>
              <a:ext uri="{FF2B5EF4-FFF2-40B4-BE49-F238E27FC236}">
                <a16:creationId xmlns:a16="http://schemas.microsoft.com/office/drawing/2014/main" id="{5753B6F1-B498-CF51-4408-5CDB976E1A1C}"/>
              </a:ext>
            </a:extLst>
          </p:cNvPr>
          <p:cNvCxnSpPr>
            <a:cxnSpLocks/>
            <a:stCxn id="15" idx="4"/>
            <a:endCxn id="3" idx="0"/>
          </p:cNvCxnSpPr>
          <p:nvPr/>
        </p:nvCxnSpPr>
        <p:spPr>
          <a:xfrm flipH="1">
            <a:off x="5620068" y="3669214"/>
            <a:ext cx="2539" cy="925010"/>
          </a:xfrm>
          <a:prstGeom prst="straightConnector1">
            <a:avLst/>
          </a:prstGeom>
          <a:noFill/>
          <a:ln w="9525" cap="flat" cmpd="sng">
            <a:solidFill>
              <a:schemeClr val="accent1"/>
            </a:solidFill>
            <a:prstDash val="solid"/>
            <a:miter lim="800000"/>
            <a:headEnd type="none" w="sm" len="sm"/>
            <a:tailEnd type="triangle" w="med" len="med"/>
          </a:ln>
        </p:spPr>
      </p:cxnSp>
      <p:sp>
        <p:nvSpPr>
          <p:cNvPr id="8" name="Oval 7">
            <a:extLst>
              <a:ext uri="{FF2B5EF4-FFF2-40B4-BE49-F238E27FC236}">
                <a16:creationId xmlns:a16="http://schemas.microsoft.com/office/drawing/2014/main" id="{0352C19C-7BBF-CBB3-2F93-C88E6C1D51DA}"/>
              </a:ext>
            </a:extLst>
          </p:cNvPr>
          <p:cNvSpPr/>
          <p:nvPr/>
        </p:nvSpPr>
        <p:spPr>
          <a:xfrm>
            <a:off x="7031024" y="2290179"/>
            <a:ext cx="1661160" cy="1236662"/>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Orlando Florida’s “Integrated Project Delivery”  1999</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49E084CA-1D66-92D9-40D3-C18A535EA641}"/>
              </a:ext>
            </a:extLst>
          </p:cNvPr>
          <p:cNvCxnSpPr>
            <a:cxnSpLocks/>
            <a:stCxn id="8" idx="3"/>
          </p:cNvCxnSpPr>
          <p:nvPr/>
        </p:nvCxnSpPr>
        <p:spPr>
          <a:xfrm flipH="1">
            <a:off x="5839196" y="3345736"/>
            <a:ext cx="1435099" cy="1248488"/>
          </a:xfrm>
          <a:prstGeom prst="straightConnector1">
            <a:avLst/>
          </a:prstGeom>
          <a:noFill/>
          <a:ln w="9525" cap="flat" cmpd="sng">
            <a:solidFill>
              <a:schemeClr val="accent1"/>
            </a:solidFill>
            <a:prstDash val="solid"/>
            <a:miter lim="800000"/>
            <a:headEnd type="none" w="sm" len="sm"/>
            <a:tailEnd type="triangle" w="med" len="med"/>
          </a:ln>
        </p:spPr>
      </p:cxnSp>
      <p:cxnSp>
        <p:nvCxnSpPr>
          <p:cNvPr id="10" name="Straight Arrow Connector 9">
            <a:extLst>
              <a:ext uri="{FF2B5EF4-FFF2-40B4-BE49-F238E27FC236}">
                <a16:creationId xmlns:a16="http://schemas.microsoft.com/office/drawing/2014/main" id="{531E22B3-1F18-4EF5-2AA7-6A4A11C8F80A}"/>
              </a:ext>
            </a:extLst>
          </p:cNvPr>
          <p:cNvCxnSpPr>
            <a:cxnSpLocks/>
          </p:cNvCxnSpPr>
          <p:nvPr/>
        </p:nvCxnSpPr>
        <p:spPr>
          <a:xfrm>
            <a:off x="4772977" y="2122170"/>
            <a:ext cx="129540" cy="198120"/>
          </a:xfrm>
          <a:prstGeom prst="straightConnector1">
            <a:avLst/>
          </a:prstGeom>
          <a:noFill/>
          <a:ln w="9525" cap="flat" cmpd="sng">
            <a:solidFill>
              <a:schemeClr val="accent1"/>
            </a:solidFill>
            <a:prstDash val="solid"/>
            <a:miter lim="800000"/>
            <a:headEnd type="none" w="sm" len="sm"/>
            <a:tailEnd type="triangle" w="med" len="med"/>
          </a:ln>
        </p:spPr>
      </p:cxnSp>
      <p:cxnSp>
        <p:nvCxnSpPr>
          <p:cNvPr id="11" name="Straight Arrow Connector 10">
            <a:extLst>
              <a:ext uri="{FF2B5EF4-FFF2-40B4-BE49-F238E27FC236}">
                <a16:creationId xmlns:a16="http://schemas.microsoft.com/office/drawing/2014/main" id="{AC85537D-D0CF-946B-8798-DB89DB4EB6E4}"/>
              </a:ext>
            </a:extLst>
          </p:cNvPr>
          <p:cNvCxnSpPr>
            <a:cxnSpLocks/>
            <a:endCxn id="15" idx="0"/>
          </p:cNvCxnSpPr>
          <p:nvPr/>
        </p:nvCxnSpPr>
        <p:spPr>
          <a:xfrm>
            <a:off x="5620067" y="2431599"/>
            <a:ext cx="2540" cy="271780"/>
          </a:xfrm>
          <a:prstGeom prst="straightConnector1">
            <a:avLst/>
          </a:prstGeom>
          <a:noFill/>
          <a:ln w="9525" cap="flat" cmpd="sng">
            <a:solidFill>
              <a:schemeClr val="accent1"/>
            </a:solidFill>
            <a:prstDash val="solid"/>
            <a:miter lim="800000"/>
            <a:headEnd type="none" w="sm" len="sm"/>
            <a:tailEnd type="triangle" w="med" len="med"/>
          </a:ln>
        </p:spPr>
      </p:cxnSp>
      <p:sp>
        <p:nvSpPr>
          <p:cNvPr id="13" name="Oval 12">
            <a:extLst>
              <a:ext uri="{FF2B5EF4-FFF2-40B4-BE49-F238E27FC236}">
                <a16:creationId xmlns:a16="http://schemas.microsoft.com/office/drawing/2014/main" id="{C52270FD-A70A-73DD-B170-D2ACBB005ADC}"/>
              </a:ext>
            </a:extLst>
          </p:cNvPr>
          <p:cNvSpPr/>
          <p:nvPr/>
        </p:nvSpPr>
        <p:spPr>
          <a:xfrm>
            <a:off x="6998711" y="3725314"/>
            <a:ext cx="2560925" cy="1723303"/>
          </a:xfrm>
          <a:prstGeom prst="ellipse">
            <a:avLst/>
          </a:prstGeom>
          <a:solidFill>
            <a:srgbClr val="92D05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BP’s Project Andrews</a:t>
            </a:r>
            <a:r>
              <a:rPr lang="en-US" sz="1100" dirty="0">
                <a:solidFill>
                  <a:srgbClr val="FFFFFF"/>
                </a:solidFill>
                <a:latin typeface="Times New Roman" panose="02020603050405020304" pitchFamily="18" charset="0"/>
                <a:ea typeface="Calibri" panose="020F0502020204030204" pitchFamily="34" charset="0"/>
                <a:cs typeface="Arial" panose="020B0604020202020204" pitchFamily="34" charset="0"/>
              </a:rPr>
              <a:t> </a:t>
            </a: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1991</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Project Alliancing 2000</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a:p>
            <a:pPr marL="0" marR="0" algn="ctr">
              <a:lnSpc>
                <a:spcPct val="115000"/>
              </a:lnSpc>
              <a:spcBef>
                <a:spcPts val="0"/>
              </a:spcBef>
              <a:spcAft>
                <a:spcPts val="0"/>
              </a:spcAft>
            </a:pPr>
            <a:r>
              <a:rPr lang="en-US" sz="1100"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Integrated  Project Delivery 2004 </a:t>
            </a:r>
            <a:endParaRPr lang="en-US" sz="1100" dirty="0">
              <a:effectLst/>
              <a:latin typeface="Times New Roman" panose="02020603050405020304" pitchFamily="18" charset="0"/>
              <a:ea typeface="Calibri" panose="020F050202020403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59887D90-C798-150F-8213-6586A4197FBC}"/>
              </a:ext>
            </a:extLst>
          </p:cNvPr>
          <p:cNvCxnSpPr>
            <a:cxnSpLocks/>
            <a:stCxn id="2" idx="5"/>
          </p:cNvCxnSpPr>
          <p:nvPr/>
        </p:nvCxnSpPr>
        <p:spPr>
          <a:xfrm>
            <a:off x="3920459" y="3589450"/>
            <a:ext cx="1326647" cy="1060874"/>
          </a:xfrm>
          <a:prstGeom prst="straightConnector1">
            <a:avLst/>
          </a:prstGeom>
          <a:noFill/>
          <a:ln w="9525" cap="flat" cmpd="sng">
            <a:solidFill>
              <a:schemeClr val="accent1"/>
            </a:solidFill>
            <a:prstDash val="solid"/>
            <a:miter lim="800000"/>
            <a:headEnd type="none" w="sm" len="sm"/>
            <a:tailEnd type="triangle" w="med" len="med"/>
          </a:ln>
        </p:spPr>
      </p:cxnSp>
      <p:sp>
        <p:nvSpPr>
          <p:cNvPr id="15" name="Oval 14">
            <a:extLst>
              <a:ext uri="{FF2B5EF4-FFF2-40B4-BE49-F238E27FC236}">
                <a16:creationId xmlns:a16="http://schemas.microsoft.com/office/drawing/2014/main" id="{D461ACE9-DD20-F213-46C3-EB6EB0F5BD87}"/>
              </a:ext>
            </a:extLst>
          </p:cNvPr>
          <p:cNvSpPr/>
          <p:nvPr/>
        </p:nvSpPr>
        <p:spPr>
          <a:xfrm>
            <a:off x="4772977" y="2703379"/>
            <a:ext cx="1699260" cy="965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800"/>
              </a:spcAft>
            </a:pPr>
            <a:r>
              <a:rPr lang="en-US" sz="1100" kern="1400" spc="-50" dirty="0">
                <a:effectLst/>
                <a:latin typeface="Times New Roman" panose="02020603050405020304" pitchFamily="18" charset="0"/>
                <a:ea typeface="DengXian Light" panose="02010600030101010101" pitchFamily="2" charset="-122"/>
                <a:cs typeface="Times New Roman" panose="02020603050405020304" pitchFamily="18" charset="0"/>
              </a:rPr>
              <a:t>Lean Product Development 1963</a:t>
            </a:r>
          </a:p>
        </p:txBody>
      </p:sp>
      <p:cxnSp>
        <p:nvCxnSpPr>
          <p:cNvPr id="25" name="Straight Arrow Connector 24">
            <a:extLst>
              <a:ext uri="{FF2B5EF4-FFF2-40B4-BE49-F238E27FC236}">
                <a16:creationId xmlns:a16="http://schemas.microsoft.com/office/drawing/2014/main" id="{C18BC3FA-1BBA-E23E-C1A5-C771E2963CB3}"/>
              </a:ext>
            </a:extLst>
          </p:cNvPr>
          <p:cNvCxnSpPr>
            <a:cxnSpLocks/>
            <a:stCxn id="13" idx="2"/>
          </p:cNvCxnSpPr>
          <p:nvPr/>
        </p:nvCxnSpPr>
        <p:spPr>
          <a:xfrm flipH="1">
            <a:off x="6221435" y="4586966"/>
            <a:ext cx="777276" cy="226640"/>
          </a:xfrm>
          <a:prstGeom prst="straightConnector1">
            <a:avLst/>
          </a:prstGeom>
          <a:noFill/>
          <a:ln w="9525" cap="flat" cmpd="sng">
            <a:solidFill>
              <a:schemeClr val="accent1"/>
            </a:solidFill>
            <a:prstDash val="solid"/>
            <a:miter lim="800000"/>
            <a:headEnd type="none" w="sm" len="sm"/>
            <a:tailEnd type="triangle" w="med" len="med"/>
          </a:ln>
        </p:spPr>
      </p:cxnSp>
    </p:spTree>
    <p:extLst>
      <p:ext uri="{BB962C8B-B14F-4D97-AF65-F5344CB8AC3E}">
        <p14:creationId xmlns:p14="http://schemas.microsoft.com/office/powerpoint/2010/main" val="301010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5DABF-79FB-E2B8-2124-B7E2426479D8}"/>
              </a:ext>
            </a:extLst>
          </p:cNvPr>
          <p:cNvSpPr>
            <a:spLocks noGrp="1"/>
          </p:cNvSpPr>
          <p:nvPr>
            <p:ph type="sldNum" sz="quarter" idx="12"/>
          </p:nvPr>
        </p:nvSpPr>
        <p:spPr/>
        <p:txBody>
          <a:bodyPr/>
          <a:lstStyle/>
          <a:p>
            <a:fld id="{F87E1095-7DA4-2C48-8A11-DF3236136929}" type="slidenum">
              <a:rPr lang="en-US" smtClean="0"/>
              <a:t>18</a:t>
            </a:fld>
            <a:endParaRPr lang="en-US"/>
          </a:p>
        </p:txBody>
      </p:sp>
      <p:pic>
        <p:nvPicPr>
          <p:cNvPr id="1026" name="Picture 2">
            <a:extLst>
              <a:ext uri="{FF2B5EF4-FFF2-40B4-BE49-F238E27FC236}">
                <a16:creationId xmlns:a16="http://schemas.microsoft.com/office/drawing/2014/main" id="{F2180015-52EC-3713-BE4B-D6FD1FA4226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838" y="332649"/>
            <a:ext cx="9908323" cy="619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10897E-39E8-FB57-AFA4-93E832AADD39}"/>
              </a:ext>
            </a:extLst>
          </p:cNvPr>
          <p:cNvSpPr>
            <a:spLocks noGrp="1"/>
          </p:cNvSpPr>
          <p:nvPr>
            <p:ph type="sldNum" sz="quarter" idx="12"/>
          </p:nvPr>
        </p:nvSpPr>
        <p:spPr/>
        <p:txBody>
          <a:bodyPr/>
          <a:lstStyle/>
          <a:p>
            <a:fld id="{F87E1095-7DA4-2C48-8A11-DF3236136929}" type="slidenum">
              <a:rPr lang="en-US" smtClean="0"/>
              <a:t>19</a:t>
            </a:fld>
            <a:endParaRPr lang="en-US"/>
          </a:p>
        </p:txBody>
      </p:sp>
      <p:pic>
        <p:nvPicPr>
          <p:cNvPr id="4" name="Picture 3">
            <a:extLst>
              <a:ext uri="{FF2B5EF4-FFF2-40B4-BE49-F238E27FC236}">
                <a16:creationId xmlns:a16="http://schemas.microsoft.com/office/drawing/2014/main" id="{C3087294-8410-7BE0-F7B5-D97F0F5193C1}"/>
              </a:ext>
            </a:extLst>
          </p:cNvPr>
          <p:cNvPicPr>
            <a:picLocks noChangeAspect="1"/>
          </p:cNvPicPr>
          <p:nvPr/>
        </p:nvPicPr>
        <p:blipFill>
          <a:blip r:embed="rId3"/>
          <a:stretch>
            <a:fillRect/>
          </a:stretch>
        </p:blipFill>
        <p:spPr>
          <a:xfrm>
            <a:off x="-114537" y="25314"/>
            <a:ext cx="13757025" cy="8080718"/>
          </a:xfrm>
          <a:prstGeom prst="rect">
            <a:avLst/>
          </a:prstGeom>
        </p:spPr>
      </p:pic>
      <p:pic>
        <p:nvPicPr>
          <p:cNvPr id="5" name="Picture 4">
            <a:extLst>
              <a:ext uri="{FF2B5EF4-FFF2-40B4-BE49-F238E27FC236}">
                <a16:creationId xmlns:a16="http://schemas.microsoft.com/office/drawing/2014/main" id="{09839BCA-8149-7010-C844-17FA05066B7A}"/>
              </a:ext>
            </a:extLst>
          </p:cNvPr>
          <p:cNvPicPr>
            <a:picLocks noChangeAspect="1"/>
          </p:cNvPicPr>
          <p:nvPr/>
        </p:nvPicPr>
        <p:blipFill>
          <a:blip r:embed="rId4"/>
          <a:stretch>
            <a:fillRect/>
          </a:stretch>
        </p:blipFill>
        <p:spPr>
          <a:xfrm>
            <a:off x="9982200" y="3755772"/>
            <a:ext cx="1385887" cy="2042360"/>
          </a:xfrm>
          <a:prstGeom prst="rect">
            <a:avLst/>
          </a:prstGeom>
          <a:ln>
            <a:solidFill>
              <a:schemeClr val="tx1"/>
            </a:solidFill>
            <a:prstDash val="solid"/>
          </a:ln>
        </p:spPr>
      </p:pic>
      <p:sp>
        <p:nvSpPr>
          <p:cNvPr id="6" name="TextBox 5">
            <a:extLst>
              <a:ext uri="{FF2B5EF4-FFF2-40B4-BE49-F238E27FC236}">
                <a16:creationId xmlns:a16="http://schemas.microsoft.com/office/drawing/2014/main" id="{972D1701-2B2C-FF5E-6C19-DA3CA400E726}"/>
              </a:ext>
            </a:extLst>
          </p:cNvPr>
          <p:cNvSpPr txBox="1"/>
          <p:nvPr/>
        </p:nvSpPr>
        <p:spPr>
          <a:xfrm>
            <a:off x="2175640" y="5959366"/>
            <a:ext cx="3731173" cy="369332"/>
          </a:xfrm>
          <a:prstGeom prst="rect">
            <a:avLst/>
          </a:prstGeom>
          <a:solidFill>
            <a:schemeClr val="tx1"/>
          </a:solidFill>
        </p:spPr>
        <p:txBody>
          <a:bodyPr wrap="square" rtlCol="0">
            <a:spAutoFit/>
          </a:bodyPr>
          <a:lstStyle/>
          <a:p>
            <a:r>
              <a:rPr lang="en-US" dirty="0">
                <a:solidFill>
                  <a:schemeClr val="bg1"/>
                </a:solidFill>
              </a:rPr>
              <a:t>Courtesy of the Boldt Companies</a:t>
            </a:r>
          </a:p>
        </p:txBody>
      </p:sp>
    </p:spTree>
    <p:extLst>
      <p:ext uri="{BB962C8B-B14F-4D97-AF65-F5344CB8AC3E}">
        <p14:creationId xmlns:p14="http://schemas.microsoft.com/office/powerpoint/2010/main" val="85911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1A35-DCE8-A1D6-D8BD-7A46218B105E}"/>
              </a:ext>
            </a:extLst>
          </p:cNvPr>
          <p:cNvSpPr>
            <a:spLocks noGrp="1"/>
          </p:cNvSpPr>
          <p:nvPr>
            <p:ph type="title"/>
          </p:nvPr>
        </p:nvSpPr>
        <p:spPr>
          <a:xfrm>
            <a:off x="643467" y="321734"/>
            <a:ext cx="10905066" cy="1135737"/>
          </a:xfrm>
        </p:spPr>
        <p:txBody>
          <a:bodyPr>
            <a:normAutofit/>
          </a:bodyPr>
          <a:lstStyle/>
          <a:p>
            <a:r>
              <a:rPr lang="en-US" sz="4000" dirty="0"/>
              <a:t>How to set Value/Cost targets</a:t>
            </a:r>
          </a:p>
        </p:txBody>
      </p:sp>
      <p:sp>
        <p:nvSpPr>
          <p:cNvPr id="3" name="Content Placeholder 2">
            <a:extLst>
              <a:ext uri="{FF2B5EF4-FFF2-40B4-BE49-F238E27FC236}">
                <a16:creationId xmlns:a16="http://schemas.microsoft.com/office/drawing/2014/main" id="{FFE5289D-B3AB-CB98-55D6-A2C094E35FAB}"/>
              </a:ext>
            </a:extLst>
          </p:cNvPr>
          <p:cNvSpPr>
            <a:spLocks noGrp="1"/>
          </p:cNvSpPr>
          <p:nvPr>
            <p:ph idx="1"/>
          </p:nvPr>
        </p:nvSpPr>
        <p:spPr>
          <a:xfrm>
            <a:off x="643469" y="1257463"/>
            <a:ext cx="4008384" cy="2946674"/>
          </a:xfrm>
        </p:spPr>
        <p:txBody>
          <a:bodyPr>
            <a:noAutofit/>
          </a:bodyPr>
          <a:lstStyle/>
          <a:p>
            <a:r>
              <a:rPr lang="en-US" sz="2400" dirty="0"/>
              <a:t>A key presupposition of TVD is that target value can be set prior to design based on the objectives for the project. Value targets are what are needed for achieving those objectives.</a:t>
            </a:r>
          </a:p>
          <a:p>
            <a:r>
              <a:rPr lang="en-US" sz="2400" dirty="0"/>
              <a:t>A 2</a:t>
            </a:r>
            <a:r>
              <a:rPr lang="en-US" sz="2400" baseline="30000" dirty="0"/>
              <a:t>nd</a:t>
            </a:r>
            <a:r>
              <a:rPr lang="en-US" sz="2400" dirty="0"/>
              <a:t> key presupposition is that an allowable cost can be set based on expected benefits from hitting value targets.  </a:t>
            </a:r>
          </a:p>
          <a:p>
            <a:pPr>
              <a:buFont typeface="Wingdings" pitchFamily="2" charset="2"/>
              <a:buChar char="q"/>
            </a:pPr>
            <a:endParaRPr lang="en-US" sz="2400" dirty="0"/>
          </a:p>
        </p:txBody>
      </p:sp>
      <p:graphicFrame>
        <p:nvGraphicFramePr>
          <p:cNvPr id="4" name="Table 3">
            <a:extLst>
              <a:ext uri="{FF2B5EF4-FFF2-40B4-BE49-F238E27FC236}">
                <a16:creationId xmlns:a16="http://schemas.microsoft.com/office/drawing/2014/main" id="{8469F4F3-6F15-CCE0-B360-03784D22AF5E}"/>
              </a:ext>
            </a:extLst>
          </p:cNvPr>
          <p:cNvGraphicFramePr>
            <a:graphicFrameLocks noGrp="1"/>
          </p:cNvGraphicFramePr>
          <p:nvPr/>
        </p:nvGraphicFramePr>
        <p:xfrm>
          <a:off x="5295320" y="1590450"/>
          <a:ext cx="6253213" cy="4118080"/>
        </p:xfrm>
        <a:graphic>
          <a:graphicData uri="http://schemas.openxmlformats.org/drawingml/2006/table">
            <a:tbl>
              <a:tblPr firstRow="1" bandRow="1">
                <a:tableStyleId>{5C22544A-7EE6-4342-B048-85BDC9FD1C3A}</a:tableStyleId>
              </a:tblPr>
              <a:tblGrid>
                <a:gridCol w="2132191">
                  <a:extLst>
                    <a:ext uri="{9D8B030D-6E8A-4147-A177-3AD203B41FA5}">
                      <a16:colId xmlns:a16="http://schemas.microsoft.com/office/drawing/2014/main" val="4047256195"/>
                    </a:ext>
                  </a:extLst>
                </a:gridCol>
                <a:gridCol w="4121022">
                  <a:extLst>
                    <a:ext uri="{9D8B030D-6E8A-4147-A177-3AD203B41FA5}">
                      <a16:colId xmlns:a16="http://schemas.microsoft.com/office/drawing/2014/main" val="2531215685"/>
                    </a:ext>
                  </a:extLst>
                </a:gridCol>
              </a:tblGrid>
              <a:tr h="512952">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Functional Program</a:t>
                      </a:r>
                      <a:endParaRPr lang="en-US" sz="1400" dirty="0">
                        <a:effectLst/>
                        <a:latin typeface="Calibri" panose="020F0502020204030204" pitchFamily="34" charset="0"/>
                        <a:ea typeface="Times New Roman" panose="02020603050405020304" pitchFamily="18" charset="0"/>
                      </a:endParaRPr>
                    </a:p>
                  </a:txBody>
                  <a:tcPr marL="98191" marR="98191" marT="49096" marB="49096"/>
                </a:tc>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Times New Roman" panose="02020603050405020304" pitchFamily="18" charset="0"/>
                      </a:endParaRPr>
                    </a:p>
                  </a:txBody>
                  <a:tcPr marL="98191" marR="98191" marT="49096" marB="49096"/>
                </a:tc>
                <a:extLst>
                  <a:ext uri="{0D108BD9-81ED-4DB2-BD59-A6C34878D82A}">
                    <a16:rowId xmlns:a16="http://schemas.microsoft.com/office/drawing/2014/main" val="4223736838"/>
                  </a:ext>
                </a:extLst>
              </a:tr>
              <a:tr h="890006">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Functional Outcomes</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8191" marR="98191" marT="49096" marB="49096"/>
                </a:tc>
                <a:tc>
                  <a:txBody>
                    <a:bodyPr/>
                    <a:lstStyle/>
                    <a:p>
                      <a:pPr marL="0" marR="0">
                        <a:spcBef>
                          <a:spcPts val="0"/>
                        </a:spcBef>
                        <a:spcAft>
                          <a:spcPts val="0"/>
                        </a:spcAft>
                      </a:pPr>
                      <a:r>
                        <a:rPr lang="en-US" sz="1400" dirty="0">
                          <a:effectLst/>
                        </a:rPr>
                        <a:t>Quantitative performance statements: for example, number of procedures to be performed, students to be taught, maximum response time (for buildings such as fire stations), gross operating margin</a:t>
                      </a:r>
                      <a:endParaRPr lang="en-US" sz="1400" dirty="0">
                        <a:effectLst/>
                        <a:latin typeface="Calibri" panose="020F0502020204030204" pitchFamily="34" charset="0"/>
                        <a:ea typeface="Times New Roman" panose="02020603050405020304" pitchFamily="18" charset="0"/>
                      </a:endParaRPr>
                    </a:p>
                  </a:txBody>
                  <a:tcPr marL="98191" marR="98191" marT="49096" marB="49096"/>
                </a:tc>
                <a:extLst>
                  <a:ext uri="{0D108BD9-81ED-4DB2-BD59-A6C34878D82A}">
                    <a16:rowId xmlns:a16="http://schemas.microsoft.com/office/drawing/2014/main" val="1920170631"/>
                  </a:ext>
                </a:extLst>
              </a:tr>
              <a:tr h="890006">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Qualitative Requirements</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8191" marR="98191" marT="49096" marB="49096"/>
                </a:tc>
                <a:tc>
                  <a:txBody>
                    <a:bodyPr/>
                    <a:lstStyle/>
                    <a:p>
                      <a:pPr marL="0" marR="0">
                        <a:spcBef>
                          <a:spcPts val="0"/>
                        </a:spcBef>
                        <a:spcAft>
                          <a:spcPts val="0"/>
                        </a:spcAft>
                      </a:pPr>
                      <a:r>
                        <a:rPr lang="en-US" sz="1400">
                          <a:effectLst/>
                        </a:rPr>
                        <a:t>Adjectival quality statements: for example, grand, economical, top of the line</a:t>
                      </a:r>
                    </a:p>
                    <a:p>
                      <a:pPr marL="0" marR="0">
                        <a:spcBef>
                          <a:spcPts val="0"/>
                        </a:spcBef>
                        <a:spcAft>
                          <a:spcPts val="0"/>
                        </a:spcAft>
                      </a:pPr>
                      <a:r>
                        <a:rPr lang="en-US" sz="1400">
                          <a:effectLst/>
                        </a:rPr>
                        <a:t>Success measures, 100% up-time, meets needs 80% of the time, achieves LEED gold</a:t>
                      </a:r>
                      <a:endParaRPr lang="en-US" sz="1400">
                        <a:effectLst/>
                        <a:latin typeface="Calibri" panose="020F0502020204030204" pitchFamily="34" charset="0"/>
                        <a:ea typeface="Times New Roman" panose="02020603050405020304" pitchFamily="18" charset="0"/>
                      </a:endParaRPr>
                    </a:p>
                  </a:txBody>
                  <a:tcPr marL="98191" marR="98191" marT="49096" marB="49096"/>
                </a:tc>
                <a:extLst>
                  <a:ext uri="{0D108BD9-81ED-4DB2-BD59-A6C34878D82A}">
                    <a16:rowId xmlns:a16="http://schemas.microsoft.com/office/drawing/2014/main" val="3454970729"/>
                  </a:ext>
                </a:extLst>
              </a:tr>
              <a:tr h="701479">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External Conditions</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8191" marR="98191" marT="49096" marB="49096"/>
                </a:tc>
                <a:tc>
                  <a:txBody>
                    <a:bodyPr/>
                    <a:lstStyle/>
                    <a:p>
                      <a:pPr marL="0" marR="0">
                        <a:spcBef>
                          <a:spcPts val="0"/>
                        </a:spcBef>
                        <a:spcAft>
                          <a:spcPts val="0"/>
                        </a:spcAft>
                      </a:pPr>
                      <a:r>
                        <a:rPr lang="en-US" sz="1400">
                          <a:effectLst/>
                        </a:rPr>
                        <a:t>Factors external to the program: for example, site conditions, existing building conditions (renovation) overall remoteness, availability of skilled labor </a:t>
                      </a:r>
                      <a:endParaRPr lang="en-US" sz="1400">
                        <a:effectLst/>
                        <a:latin typeface="Calibri" panose="020F0502020204030204" pitchFamily="34" charset="0"/>
                        <a:ea typeface="Times New Roman" panose="02020603050405020304" pitchFamily="18" charset="0"/>
                      </a:endParaRPr>
                    </a:p>
                  </a:txBody>
                  <a:tcPr marL="98191" marR="98191" marT="49096" marB="49096"/>
                </a:tc>
                <a:extLst>
                  <a:ext uri="{0D108BD9-81ED-4DB2-BD59-A6C34878D82A}">
                    <a16:rowId xmlns:a16="http://schemas.microsoft.com/office/drawing/2014/main" val="352431133"/>
                  </a:ext>
                </a:extLst>
              </a:tr>
              <a:tr h="701479">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Irreducible Uncertainty</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8191" marR="98191" marT="49096" marB="49096"/>
                </a:tc>
                <a:tc>
                  <a:txBody>
                    <a:bodyPr/>
                    <a:lstStyle/>
                    <a:p>
                      <a:pPr marL="0" marR="0">
                        <a:spcBef>
                          <a:spcPts val="0"/>
                        </a:spcBef>
                        <a:spcAft>
                          <a:spcPts val="0"/>
                        </a:spcAft>
                      </a:pPr>
                      <a:r>
                        <a:rPr lang="en-US" sz="1400" dirty="0">
                          <a:effectLst/>
                        </a:rPr>
                        <a:t>Uncertainty within the program requirements, for example, quantitative uncertainty, long range outcome changes. Also includes unresolved uncertainty</a:t>
                      </a:r>
                      <a:endParaRPr lang="en-US" sz="1400" dirty="0">
                        <a:effectLst/>
                        <a:latin typeface="Calibri" panose="020F0502020204030204" pitchFamily="34" charset="0"/>
                        <a:ea typeface="Times New Roman" panose="02020603050405020304" pitchFamily="18" charset="0"/>
                      </a:endParaRPr>
                    </a:p>
                  </a:txBody>
                  <a:tcPr marL="98191" marR="98191" marT="49096" marB="49096"/>
                </a:tc>
                <a:extLst>
                  <a:ext uri="{0D108BD9-81ED-4DB2-BD59-A6C34878D82A}">
                    <a16:rowId xmlns:a16="http://schemas.microsoft.com/office/drawing/2014/main" val="3114557884"/>
                  </a:ext>
                </a:extLst>
              </a:tr>
            </a:tbl>
          </a:graphicData>
        </a:graphic>
      </p:graphicFrame>
      <p:sp>
        <p:nvSpPr>
          <p:cNvPr id="5" name="Rounded Rectangle 4">
            <a:extLst>
              <a:ext uri="{FF2B5EF4-FFF2-40B4-BE49-F238E27FC236}">
                <a16:creationId xmlns:a16="http://schemas.microsoft.com/office/drawing/2014/main" id="{8F32C803-88AF-EDE2-7AB3-33A895746A3B}"/>
              </a:ext>
            </a:extLst>
          </p:cNvPr>
          <p:cNvSpPr/>
          <p:nvPr/>
        </p:nvSpPr>
        <p:spPr>
          <a:xfrm>
            <a:off x="3192544" y="5910984"/>
            <a:ext cx="5806911"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S Mincho" panose="02020609040205080304" pitchFamily="49" charset="-128"/>
              </a:rPr>
              <a:t>F</a:t>
            </a:r>
            <a:r>
              <a:rPr lang="en-US" sz="1800" dirty="0">
                <a:solidFill>
                  <a:schemeClr val="bg1"/>
                </a:solidFill>
                <a:effectLst/>
                <a:ea typeface="MS Mincho" panose="02020609040205080304" pitchFamily="49" charset="-128"/>
              </a:rPr>
              <a:t>rom a soon-to-be-published book titled </a:t>
            </a:r>
          </a:p>
          <a:p>
            <a:pPr algn="ctr"/>
            <a:r>
              <a:rPr lang="en-US" dirty="0">
                <a:solidFill>
                  <a:schemeClr val="bg1"/>
                </a:solidFill>
                <a:ea typeface="MS Mincho" panose="02020609040205080304" pitchFamily="49" charset="-128"/>
              </a:rPr>
              <a:t>&lt;</a:t>
            </a:r>
            <a:r>
              <a:rPr lang="en-US" sz="1800" dirty="0">
                <a:solidFill>
                  <a:schemeClr val="bg1"/>
                </a:solidFill>
                <a:effectLst/>
                <a:ea typeface="MS Mincho" panose="02020609040205080304" pitchFamily="49" charset="-128"/>
              </a:rPr>
              <a:t>Target Value Delivery of Building Projects&gt;</a:t>
            </a:r>
            <a:endParaRPr lang="en-US" dirty="0">
              <a:solidFill>
                <a:schemeClr val="bg1"/>
              </a:solidFill>
            </a:endParaRPr>
          </a:p>
        </p:txBody>
      </p:sp>
      <p:sp>
        <p:nvSpPr>
          <p:cNvPr id="6" name="Slide Number Placeholder 5">
            <a:extLst>
              <a:ext uri="{FF2B5EF4-FFF2-40B4-BE49-F238E27FC236}">
                <a16:creationId xmlns:a16="http://schemas.microsoft.com/office/drawing/2014/main" id="{3BB15E2A-A099-F4F4-84CD-93198C9A028C}"/>
              </a:ext>
            </a:extLst>
          </p:cNvPr>
          <p:cNvSpPr>
            <a:spLocks noGrp="1"/>
          </p:cNvSpPr>
          <p:nvPr>
            <p:ph type="sldNum" sz="quarter" idx="12"/>
          </p:nvPr>
        </p:nvSpPr>
        <p:spPr/>
        <p:txBody>
          <a:bodyPr/>
          <a:lstStyle/>
          <a:p>
            <a:fld id="{F87E1095-7DA4-2C48-8A11-DF3236136929}" type="slidenum">
              <a:rPr lang="en-US" smtClean="0"/>
              <a:t>2</a:t>
            </a:fld>
            <a:endParaRPr lang="en-US"/>
          </a:p>
        </p:txBody>
      </p:sp>
    </p:spTree>
    <p:extLst>
      <p:ext uri="{BB962C8B-B14F-4D97-AF65-F5344CB8AC3E}">
        <p14:creationId xmlns:p14="http://schemas.microsoft.com/office/powerpoint/2010/main" val="40663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E687-28BC-750E-984D-E63436DAC12E}"/>
              </a:ext>
            </a:extLst>
          </p:cNvPr>
          <p:cNvSpPr>
            <a:spLocks noGrp="1"/>
          </p:cNvSpPr>
          <p:nvPr>
            <p:ph type="title"/>
          </p:nvPr>
        </p:nvSpPr>
        <p:spPr/>
        <p:txBody>
          <a:bodyPr>
            <a:noAutofit/>
          </a:bodyPr>
          <a:lstStyle/>
          <a:p>
            <a:br>
              <a:rPr lang="en-US" sz="3200" b="1" dirty="0">
                <a:ea typeface="Calibri" panose="020F0502020204030204" pitchFamily="34" charset="0"/>
              </a:rPr>
            </a:br>
            <a:r>
              <a:rPr lang="en-US" sz="3200" b="1" dirty="0">
                <a:ea typeface="Calibri" panose="020F0502020204030204" pitchFamily="34" charset="0"/>
              </a:rPr>
              <a:t>Should all projects set stretch goals-targets at levels beyond what has previously been achieved?</a:t>
            </a:r>
            <a:r>
              <a:rPr lang="en-US" sz="3200" dirty="0">
                <a:effectLst/>
              </a:rPr>
              <a:t> </a:t>
            </a:r>
            <a:br>
              <a:rPr lang="en-US" sz="3200" dirty="0">
                <a:solidFill>
                  <a:srgbClr val="000000"/>
                </a:solidFill>
                <a:ea typeface="Tahoma" panose="020B0604030504040204" pitchFamily="34" charset="0"/>
                <a:cs typeface="Tahoma" panose="020B0604030504040204" pitchFamily="34" charset="0"/>
              </a:rPr>
            </a:br>
            <a:endParaRPr lang="en-US" sz="3200" dirty="0"/>
          </a:p>
        </p:txBody>
      </p:sp>
      <p:sp>
        <p:nvSpPr>
          <p:cNvPr id="3" name="Content Placeholder 2">
            <a:extLst>
              <a:ext uri="{FF2B5EF4-FFF2-40B4-BE49-F238E27FC236}">
                <a16:creationId xmlns:a16="http://schemas.microsoft.com/office/drawing/2014/main" id="{F71D0507-6615-766F-250F-04AD408C9B51}"/>
              </a:ext>
            </a:extLst>
          </p:cNvPr>
          <p:cNvSpPr>
            <a:spLocks noGrp="1"/>
          </p:cNvSpPr>
          <p:nvPr>
            <p:ph idx="1"/>
          </p:nvPr>
        </p:nvSpPr>
        <p:spPr/>
        <p:txBody>
          <a:bodyPr>
            <a:normAutofit/>
          </a:bodyPr>
          <a:lstStyle/>
          <a:p>
            <a:r>
              <a:rPr lang="en-US" sz="1800" dirty="0">
                <a:effectLst/>
              </a:rPr>
              <a:t>Doing so is to apply Taiichi Ohno’s advice: ‘Lower the river to reveal the rocks’. </a:t>
            </a:r>
            <a:r>
              <a:rPr lang="en-US" sz="1800" dirty="0"/>
              <a:t>That</a:t>
            </a:r>
            <a:r>
              <a:rPr lang="en-US" sz="1800" dirty="0">
                <a:effectLst/>
              </a:rPr>
              <a:t> risks putting a hole in your boat, so stretching should be done carefully and with close attention to project constraints.</a:t>
            </a:r>
            <a:r>
              <a:rPr lang="en-US" sz="1800" dirty="0">
                <a:solidFill>
                  <a:srgbClr val="000000"/>
                </a:solidFill>
                <a:ea typeface="Tahoma" panose="020B0604030504040204" pitchFamily="34" charset="0"/>
                <a:cs typeface="Tahoma" panose="020B0604030504040204" pitchFamily="34" charset="0"/>
              </a:rPr>
              <a:t> </a:t>
            </a:r>
            <a:r>
              <a:rPr lang="en-US" sz="1800" dirty="0">
                <a:effectLst/>
                <a:ea typeface="Calibri" panose="020F0502020204030204" pitchFamily="34" charset="0"/>
              </a:rPr>
              <a:t>It is important, however, to be mindful of balancing the effort with the outcome and matching it to the sufficiency of the outcome. For highly repetitive projects, simple, rapid benchmarking can be perfectly adequate. For truly novel projects, it may be more important to evaluate the unknowns, and to engage in targeted research to eliminate the uncertainty that can be eliminated, and to bound or mitigate the uncertainty that cannot be eliminated but can be managed. </a:t>
            </a:r>
          </a:p>
          <a:p>
            <a:endParaRPr lang="en-US" sz="1800" dirty="0"/>
          </a:p>
          <a:p>
            <a:r>
              <a:rPr lang="en-US" sz="1800" dirty="0">
                <a:solidFill>
                  <a:srgbClr val="000000"/>
                </a:solidFill>
              </a:rPr>
              <a:t>W</a:t>
            </a:r>
            <a:r>
              <a:rPr lang="en-US" sz="1800" b="0" i="0" u="none" strike="noStrike" dirty="0">
                <a:solidFill>
                  <a:srgbClr val="000000"/>
                </a:solidFill>
                <a:effectLst/>
              </a:rPr>
              <a:t>hether to set stretch goals and how much to stretch is a matter of assessing if the risk is acceptable. If there is no additional risk, that matter is mute. </a:t>
            </a:r>
            <a:r>
              <a:rPr lang="en-US" sz="1800" b="1" i="0" u="none" strike="noStrike" dirty="0">
                <a:solidFill>
                  <a:srgbClr val="000000"/>
                </a:solidFill>
                <a:effectLst/>
              </a:rPr>
              <a:t>If the benefits to be gained are substantive and the risk of achieving them acceptable, why not pursue stretch goals? </a:t>
            </a:r>
            <a:r>
              <a:rPr lang="en-US" sz="1800" b="0" i="0" u="none" strike="noStrike" dirty="0">
                <a:solidFill>
                  <a:srgbClr val="000000"/>
                </a:solidFill>
                <a:effectLst/>
              </a:rPr>
              <a:t>More systematic assessment of the potential for innovation in product or process design informs that decision-making. Where might innovation efforts be focused? Is there sufficient time and money in the project to enable such efforts to be successful? Developing more systematic assessment of the potential for innovation in product and process design is a matter for future research-see recommendation 3 below.</a:t>
            </a:r>
            <a:endParaRPr lang="en-US" sz="1800" dirty="0"/>
          </a:p>
          <a:p>
            <a:pPr marL="0" indent="0">
              <a:buNone/>
            </a:pPr>
            <a:endParaRPr lang="en-US" sz="1800" dirty="0"/>
          </a:p>
        </p:txBody>
      </p:sp>
      <p:sp>
        <p:nvSpPr>
          <p:cNvPr id="4" name="Slide Number Placeholder 3">
            <a:extLst>
              <a:ext uri="{FF2B5EF4-FFF2-40B4-BE49-F238E27FC236}">
                <a16:creationId xmlns:a16="http://schemas.microsoft.com/office/drawing/2014/main" id="{BFFF7CA4-8084-F140-E7E2-BCD4DF1A9C76}"/>
              </a:ext>
            </a:extLst>
          </p:cNvPr>
          <p:cNvSpPr>
            <a:spLocks noGrp="1"/>
          </p:cNvSpPr>
          <p:nvPr>
            <p:ph type="sldNum" sz="quarter" idx="12"/>
          </p:nvPr>
        </p:nvSpPr>
        <p:spPr/>
        <p:txBody>
          <a:bodyPr/>
          <a:lstStyle/>
          <a:p>
            <a:fld id="{F87E1095-7DA4-2C48-8A11-DF3236136929}" type="slidenum">
              <a:rPr lang="en-US" smtClean="0"/>
              <a:t>20</a:t>
            </a:fld>
            <a:endParaRPr lang="en-US"/>
          </a:p>
        </p:txBody>
      </p:sp>
    </p:spTree>
    <p:extLst>
      <p:ext uri="{BB962C8B-B14F-4D97-AF65-F5344CB8AC3E}">
        <p14:creationId xmlns:p14="http://schemas.microsoft.com/office/powerpoint/2010/main" val="4668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E93-8D7E-B62F-F897-DD5BF6CF6E0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FAC8C0D-6BC0-BF79-78B6-C591BFC0C011}"/>
              </a:ext>
            </a:extLst>
          </p:cNvPr>
          <p:cNvSpPr>
            <a:spLocks noGrp="1"/>
          </p:cNvSpPr>
          <p:nvPr>
            <p:ph idx="1"/>
          </p:nvPr>
        </p:nvSpPr>
        <p:spPr>
          <a:xfrm>
            <a:off x="838200" y="1690688"/>
            <a:ext cx="10515600" cy="4351338"/>
          </a:xfrm>
        </p:spPr>
        <p:txBody>
          <a:bodyPr>
            <a:normAutofit fontScale="70000" lnSpcReduction="20000"/>
          </a:bodyPr>
          <a:lstStyle/>
          <a:p>
            <a:pPr marL="0" marR="0" indent="0">
              <a:spcBef>
                <a:spcPts val="0"/>
              </a:spcBef>
              <a:spcAft>
                <a:spcPts val="0"/>
              </a:spcAft>
              <a:buNone/>
            </a:pPr>
            <a:r>
              <a:rPr lang="en-US" sz="3800" dirty="0"/>
              <a:t>UC Berkeley’s P2SL Target Value Delivery Research Group was launched in 2016 to </a:t>
            </a:r>
            <a:r>
              <a:rPr lang="en-US" sz="3800" dirty="0">
                <a:ea typeface="Calibri" panose="020F0502020204030204" pitchFamily="34" charset="0"/>
              </a:rPr>
              <a:t>persuade the building industry to adopt TVD wherever feasible, and to strive to make it feasible where it isn’t. This objective was broken down into nine research questions, and book chapters devoted to answering each of them:   </a:t>
            </a:r>
          </a:p>
          <a:p>
            <a:pPr marL="0" indent="0">
              <a:spcBef>
                <a:spcPts val="0"/>
              </a:spcBef>
              <a:buNone/>
            </a:pPr>
            <a:r>
              <a:rPr lang="en-US" dirty="0">
                <a:ea typeface="Calibri" panose="020F0502020204030204" pitchFamily="34" charset="0"/>
              </a:rPr>
              <a:t> </a:t>
            </a:r>
          </a:p>
          <a:p>
            <a:pPr marL="457200" indent="-457200">
              <a:spcBef>
                <a:spcPts val="0"/>
              </a:spcBef>
              <a:buFont typeface="+mj-lt"/>
              <a:buAutoNum type="arabicPeriod"/>
            </a:pPr>
            <a:r>
              <a:rPr lang="en-US" sz="2600" dirty="0">
                <a:ea typeface="Calibri" panose="020F0502020204030204" pitchFamily="34" charset="0"/>
              </a:rPr>
              <a:t>What are the essential characteristics of TVD? (Ch 1)</a:t>
            </a:r>
          </a:p>
          <a:p>
            <a:pPr marL="457200" indent="-457200">
              <a:spcBef>
                <a:spcPts val="0"/>
              </a:spcBef>
              <a:buFont typeface="+mj-lt"/>
              <a:buAutoNum type="arabicPeriod"/>
            </a:pPr>
            <a:r>
              <a:rPr lang="en-US" sz="2600" dirty="0">
                <a:ea typeface="Calibri" panose="020F0502020204030204" pitchFamily="34" charset="0"/>
              </a:rPr>
              <a:t>How are project value/cost targets set? (Ch 2)</a:t>
            </a:r>
          </a:p>
          <a:p>
            <a:pPr marL="457200" indent="-457200">
              <a:spcBef>
                <a:spcPts val="0"/>
              </a:spcBef>
              <a:buFont typeface="+mj-lt"/>
              <a:buAutoNum type="arabicPeriod"/>
            </a:pPr>
            <a:r>
              <a:rPr lang="en-US" sz="2600" dirty="0">
                <a:ea typeface="Calibri" panose="020F0502020204030204" pitchFamily="34" charset="0"/>
              </a:rPr>
              <a:t>How are projects steered toward value/cost targets? (Ch 2)</a:t>
            </a:r>
          </a:p>
          <a:p>
            <a:pPr marL="457200" indent="-457200">
              <a:spcBef>
                <a:spcPts val="0"/>
              </a:spcBef>
              <a:buFont typeface="+mj-lt"/>
              <a:buAutoNum type="arabicPeriod"/>
            </a:pPr>
            <a:r>
              <a:rPr lang="en-US" sz="2600" dirty="0">
                <a:ea typeface="Calibri" panose="020F0502020204030204" pitchFamily="34" charset="0"/>
              </a:rPr>
              <a:t>What is the history of TVD’s development? (Ch 3)</a:t>
            </a:r>
          </a:p>
          <a:p>
            <a:pPr marL="457200" indent="-457200">
              <a:spcBef>
                <a:spcPts val="0"/>
              </a:spcBef>
              <a:buFont typeface="+mj-lt"/>
              <a:buAutoNum type="arabicPeriod"/>
            </a:pPr>
            <a:r>
              <a:rPr lang="en-US" sz="2600" dirty="0">
                <a:ea typeface="Calibri" panose="020F0502020204030204" pitchFamily="34" charset="0"/>
              </a:rPr>
              <a:t>Has TVD demonstrated success in setting and steering to value/cost targets? (Ch 3 and 8)</a:t>
            </a:r>
          </a:p>
          <a:p>
            <a:pPr marL="457200" indent="-457200">
              <a:spcBef>
                <a:spcPts val="0"/>
              </a:spcBef>
              <a:buFont typeface="+mj-lt"/>
              <a:buAutoNum type="arabicPeriod"/>
            </a:pPr>
            <a:r>
              <a:rPr lang="en-US" sz="2600" dirty="0">
                <a:ea typeface="Calibri" panose="020F0502020204030204" pitchFamily="34" charset="0"/>
              </a:rPr>
              <a:t>What estimating methods and tools are used in TVD? (Ch 4 and 5)</a:t>
            </a:r>
          </a:p>
          <a:p>
            <a:pPr marL="457200" indent="-457200">
              <a:spcBef>
                <a:spcPts val="0"/>
              </a:spcBef>
              <a:buFont typeface="+mj-lt"/>
              <a:buAutoNum type="arabicPeriod"/>
            </a:pPr>
            <a:r>
              <a:rPr lang="en-US" sz="2600" dirty="0">
                <a:ea typeface="Calibri" panose="020F0502020204030204" pitchFamily="34" charset="0"/>
              </a:rPr>
              <a:t>How is uncertainty managed in TVD? (Ch 6)</a:t>
            </a:r>
          </a:p>
          <a:p>
            <a:pPr marL="457200" indent="-457200">
              <a:spcBef>
                <a:spcPts val="0"/>
              </a:spcBef>
              <a:buFont typeface="+mj-lt"/>
              <a:buAutoNum type="arabicPeriod"/>
            </a:pPr>
            <a:r>
              <a:rPr lang="en-US" sz="2600" dirty="0">
                <a:ea typeface="Calibri" panose="020F0502020204030204" pitchFamily="34" charset="0"/>
              </a:rPr>
              <a:t>How is TVD used in practice? (Ch 7)</a:t>
            </a:r>
          </a:p>
          <a:p>
            <a:pPr marL="457200" indent="-457200">
              <a:spcBef>
                <a:spcPts val="0"/>
              </a:spcBef>
              <a:buFont typeface="+mj-lt"/>
              <a:buAutoNum type="arabicPeriod"/>
            </a:pPr>
            <a:r>
              <a:rPr lang="en-US" sz="2600" dirty="0">
                <a:ea typeface="Calibri" panose="020F0502020204030204" pitchFamily="34" charset="0"/>
              </a:rPr>
              <a:t>What is the relationship between TVD and Lean? (Ch 8)</a:t>
            </a:r>
            <a:r>
              <a:rPr lang="en-US" sz="2600" dirty="0"/>
              <a:t>   </a:t>
            </a:r>
          </a:p>
          <a:p>
            <a:pPr marL="457200" indent="-457200">
              <a:spcBef>
                <a:spcPts val="0"/>
              </a:spcBef>
              <a:buFont typeface="+mj-lt"/>
              <a:buAutoNum type="arabicPeriod"/>
            </a:pPr>
            <a:endParaRPr lang="en-US" sz="2600" dirty="0"/>
          </a:p>
          <a:p>
            <a:pPr marL="0" indent="0">
              <a:spcBef>
                <a:spcPts val="0"/>
              </a:spcBef>
              <a:buNone/>
            </a:pPr>
            <a:endParaRPr lang="en-US" sz="2600" dirty="0"/>
          </a:p>
          <a:p>
            <a:pPr marL="0" indent="0">
              <a:spcBef>
                <a:spcPts val="0"/>
              </a:spcBef>
              <a:buNone/>
            </a:pPr>
            <a:r>
              <a:rPr lang="en-US" sz="2600" dirty="0"/>
              <a:t>The book has 8 chapters written by a total of 22 authors, including examples how different project players do TVD: owners, cost consultants, designers, and general contractors.</a:t>
            </a:r>
          </a:p>
          <a:p>
            <a:pPr marL="0" indent="0">
              <a:spcBef>
                <a:spcPts val="0"/>
              </a:spcBef>
              <a:buNone/>
            </a:pPr>
            <a:endParaRPr lang="en-US" sz="2900" dirty="0"/>
          </a:p>
          <a:p>
            <a:pPr marL="0" marR="0" indent="0">
              <a:spcBef>
                <a:spcPts val="0"/>
              </a:spcBef>
              <a:spcAft>
                <a:spcPts val="0"/>
              </a:spcAft>
              <a:buNone/>
            </a:pPr>
            <a:endParaRPr lang="en-US" sz="2000" dirty="0"/>
          </a:p>
          <a:p>
            <a:pPr marL="0" indent="0">
              <a:spcBef>
                <a:spcPts val="600"/>
              </a:spcBef>
              <a:buNone/>
            </a:pPr>
            <a:endParaRPr lang="en-US" dirty="0"/>
          </a:p>
          <a:p>
            <a:pPr lvl="1"/>
            <a:endParaRPr lang="en-US" dirty="0"/>
          </a:p>
        </p:txBody>
      </p:sp>
      <p:sp>
        <p:nvSpPr>
          <p:cNvPr id="4" name="Slide Number Placeholder 3">
            <a:extLst>
              <a:ext uri="{FF2B5EF4-FFF2-40B4-BE49-F238E27FC236}">
                <a16:creationId xmlns:a16="http://schemas.microsoft.com/office/drawing/2014/main" id="{DBEC5262-B8BF-80F1-B26E-60EDC204E3C3}"/>
              </a:ext>
            </a:extLst>
          </p:cNvPr>
          <p:cNvSpPr>
            <a:spLocks noGrp="1"/>
          </p:cNvSpPr>
          <p:nvPr>
            <p:ph type="sldNum" sz="quarter" idx="12"/>
          </p:nvPr>
        </p:nvSpPr>
        <p:spPr/>
        <p:txBody>
          <a:bodyPr/>
          <a:lstStyle/>
          <a:p>
            <a:fld id="{F87E1095-7DA4-2C48-8A11-DF3236136929}" type="slidenum">
              <a:rPr lang="en-US" smtClean="0"/>
              <a:t>21</a:t>
            </a:fld>
            <a:endParaRPr lang="en-US"/>
          </a:p>
        </p:txBody>
      </p:sp>
    </p:spTree>
    <p:extLst>
      <p:ext uri="{BB962C8B-B14F-4D97-AF65-F5344CB8AC3E}">
        <p14:creationId xmlns:p14="http://schemas.microsoft.com/office/powerpoint/2010/main" val="35355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DA59-633A-9136-7267-BF5B4F04DFA1}"/>
              </a:ext>
            </a:extLst>
          </p:cNvPr>
          <p:cNvSpPr>
            <a:spLocks noGrp="1"/>
          </p:cNvSpPr>
          <p:nvPr>
            <p:ph type="title"/>
          </p:nvPr>
        </p:nvSpPr>
        <p:spPr>
          <a:xfrm>
            <a:off x="2235236" y="419841"/>
            <a:ext cx="7193625" cy="1325563"/>
          </a:xfrm>
        </p:spPr>
        <p:txBody>
          <a:bodyPr>
            <a:normAutofit/>
          </a:bodyPr>
          <a:lstStyle/>
          <a:p>
            <a:pPr algn="ctr"/>
            <a:r>
              <a:rPr lang="en-US" sz="4000" dirty="0"/>
              <a:t>From Functional Program to Facilities Program</a:t>
            </a:r>
          </a:p>
        </p:txBody>
      </p:sp>
      <p:graphicFrame>
        <p:nvGraphicFramePr>
          <p:cNvPr id="4" name="Content Placeholder 3">
            <a:extLst>
              <a:ext uri="{FF2B5EF4-FFF2-40B4-BE49-F238E27FC236}">
                <a16:creationId xmlns:a16="http://schemas.microsoft.com/office/drawing/2014/main" id="{79A66C40-FEBB-706A-4DC6-441E6B379E4E}"/>
              </a:ext>
            </a:extLst>
          </p:cNvPr>
          <p:cNvGraphicFramePr>
            <a:graphicFrameLocks noGrp="1"/>
          </p:cNvGraphicFramePr>
          <p:nvPr>
            <p:ph idx="1"/>
          </p:nvPr>
        </p:nvGraphicFramePr>
        <p:xfrm>
          <a:off x="3577383" y="1750921"/>
          <a:ext cx="7273159" cy="4067504"/>
        </p:xfrm>
        <a:graphic>
          <a:graphicData uri="http://schemas.openxmlformats.org/drawingml/2006/table">
            <a:tbl>
              <a:tblPr bandRow="1">
                <a:tableStyleId>{5C22544A-7EE6-4342-B048-85BDC9FD1C3A}</a:tableStyleId>
              </a:tblPr>
              <a:tblGrid>
                <a:gridCol w="2452361">
                  <a:extLst>
                    <a:ext uri="{9D8B030D-6E8A-4147-A177-3AD203B41FA5}">
                      <a16:colId xmlns:a16="http://schemas.microsoft.com/office/drawing/2014/main" val="2692598425"/>
                    </a:ext>
                  </a:extLst>
                </a:gridCol>
                <a:gridCol w="4820798">
                  <a:extLst>
                    <a:ext uri="{9D8B030D-6E8A-4147-A177-3AD203B41FA5}">
                      <a16:colId xmlns:a16="http://schemas.microsoft.com/office/drawing/2014/main" val="2073928140"/>
                    </a:ext>
                  </a:extLst>
                </a:gridCol>
              </a:tblGrid>
              <a:tr h="617526">
                <a:tc>
                  <a:txBody>
                    <a:bodyPr/>
                    <a:lstStyle/>
                    <a:p>
                      <a:pPr marL="0" marR="0">
                        <a:spcBef>
                          <a:spcPts val="0"/>
                        </a:spcBef>
                        <a:spcAft>
                          <a:spcPts val="0"/>
                        </a:spcAft>
                      </a:pPr>
                      <a:r>
                        <a:rPr lang="en-US" sz="1400" dirty="0">
                          <a:effectLst/>
                        </a:rPr>
                        <a:t> </a:t>
                      </a:r>
                    </a:p>
                    <a:p>
                      <a:pPr marL="0" marR="0">
                        <a:spcBef>
                          <a:spcPts val="0"/>
                        </a:spcBef>
                        <a:spcAft>
                          <a:spcPts val="0"/>
                        </a:spcAft>
                      </a:pPr>
                      <a:r>
                        <a:rPr lang="en-US" sz="1400" dirty="0">
                          <a:effectLst/>
                        </a:rPr>
                        <a:t>Facility Program</a:t>
                      </a:r>
                      <a:endParaRPr lang="en-US" sz="1400" dirty="0">
                        <a:effectLst/>
                        <a:latin typeface="Calibri" panose="020F0502020204030204" pitchFamily="34" charset="0"/>
                        <a:ea typeface="Times New Roman" panose="02020603050405020304" pitchFamily="18" charset="0"/>
                      </a:endParaRPr>
                    </a:p>
                  </a:txBody>
                  <a:tcPr marL="95250" marR="95250" marT="47625" marB="47625"/>
                </a:tc>
                <a:tc>
                  <a:txBody>
                    <a:bodyPr/>
                    <a:lstStyle/>
                    <a:p>
                      <a:pPr marL="0" marR="0">
                        <a:spcBef>
                          <a:spcPts val="0"/>
                        </a:spcBef>
                        <a:spcAft>
                          <a:spcPts val="0"/>
                        </a:spcAft>
                      </a:pPr>
                      <a:r>
                        <a:rPr lang="en-US" sz="1400">
                          <a:effectLst/>
                        </a:rPr>
                        <a:t> </a:t>
                      </a:r>
                      <a:endParaRPr lang="en-US" sz="1400">
                        <a:effectLst/>
                        <a:latin typeface="Calibri" panose="020F0502020204030204" pitchFamily="34" charset="0"/>
                        <a:ea typeface="Times New Roman" panose="02020603050405020304" pitchFamily="18" charset="0"/>
                      </a:endParaRPr>
                    </a:p>
                  </a:txBody>
                  <a:tcPr marL="95250" marR="95250" marT="47625" marB="47625"/>
                </a:tc>
                <a:extLst>
                  <a:ext uri="{0D108BD9-81ED-4DB2-BD59-A6C34878D82A}">
                    <a16:rowId xmlns:a16="http://schemas.microsoft.com/office/drawing/2014/main" val="2594476593"/>
                  </a:ext>
                </a:extLst>
              </a:tr>
              <a:tr h="1107464">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Spatial Program</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5250" marR="95250" marT="47625" marB="47625"/>
                </a:tc>
                <a:tc>
                  <a:txBody>
                    <a:bodyPr/>
                    <a:lstStyle/>
                    <a:p>
                      <a:pPr marL="0" marR="0">
                        <a:spcBef>
                          <a:spcPts val="0"/>
                        </a:spcBef>
                        <a:spcAft>
                          <a:spcPts val="0"/>
                        </a:spcAft>
                      </a:pPr>
                      <a:r>
                        <a:rPr lang="en-US" sz="1400" dirty="0">
                          <a:effectLst/>
                        </a:rPr>
                        <a:t>Quantitative measure of number, type and size of assignable (function) rooms, allowance for non-assignable spaces (corridors, restrooms, elevators, etc.), allowance for structural area</a:t>
                      </a:r>
                      <a:endParaRPr lang="en-US" sz="1400" dirty="0">
                        <a:effectLst/>
                        <a:latin typeface="Calibri" panose="020F0502020204030204" pitchFamily="34" charset="0"/>
                        <a:ea typeface="Times New Roman" panose="02020603050405020304" pitchFamily="18" charset="0"/>
                      </a:endParaRPr>
                    </a:p>
                  </a:txBody>
                  <a:tcPr marL="95250" marR="95250" marT="47625" marB="47625"/>
                </a:tc>
                <a:extLst>
                  <a:ext uri="{0D108BD9-81ED-4DB2-BD59-A6C34878D82A}">
                    <a16:rowId xmlns:a16="http://schemas.microsoft.com/office/drawing/2014/main" val="3484980815"/>
                  </a:ext>
                </a:extLst>
              </a:tr>
              <a:tr h="862494">
                <a:tc>
                  <a:txBody>
                    <a:bodyPr/>
                    <a:lstStyle/>
                    <a:p>
                      <a:pPr marL="342900" marR="0" lvl="0" indent="-342900">
                        <a:spcBef>
                          <a:spcPts val="0"/>
                        </a:spcBef>
                        <a:spcAft>
                          <a:spcPts val="0"/>
                        </a:spcAft>
                        <a:buSzPts val="1000"/>
                        <a:buFont typeface="Arial" panose="020B0604020202020204" pitchFamily="34" charset="0"/>
                        <a:buChar char="●"/>
                      </a:pPr>
                      <a:r>
                        <a:rPr lang="en-US" sz="1400" dirty="0">
                          <a:effectLst/>
                        </a:rPr>
                        <a:t>Qualitative Requirements</a:t>
                      </a:r>
                      <a:endParaRPr lang="en-US" sz="1400" dirty="0">
                        <a:effectLst/>
                        <a:latin typeface="Noto Sans" panose="020B0502040504020204" pitchFamily="34" charset="0"/>
                        <a:ea typeface="Noto Sans" panose="020B0502040504020204" pitchFamily="34" charset="0"/>
                        <a:cs typeface="Noto Sans" panose="020B0502040504020204" pitchFamily="34" charset="0"/>
                      </a:endParaRPr>
                    </a:p>
                  </a:txBody>
                  <a:tcPr marL="95250" marR="95250" marT="47625" marB="47625"/>
                </a:tc>
                <a:tc>
                  <a:txBody>
                    <a:bodyPr/>
                    <a:lstStyle/>
                    <a:p>
                      <a:pPr marL="0" marR="0">
                        <a:spcBef>
                          <a:spcPts val="0"/>
                        </a:spcBef>
                        <a:spcAft>
                          <a:spcPts val="0"/>
                        </a:spcAft>
                      </a:pPr>
                      <a:r>
                        <a:rPr lang="en-US" sz="1400">
                          <a:effectLst/>
                        </a:rPr>
                        <a:t>Space performance narrative, measurable requirements (acoustics, lighting, etc.) and qualitative statements. Often referred to as Room Data Sheets</a:t>
                      </a:r>
                      <a:endParaRPr lang="en-US" sz="1400">
                        <a:effectLst/>
                        <a:latin typeface="Calibri" panose="020F0502020204030204" pitchFamily="34" charset="0"/>
                        <a:ea typeface="Times New Roman" panose="02020603050405020304" pitchFamily="18" charset="0"/>
                      </a:endParaRPr>
                    </a:p>
                  </a:txBody>
                  <a:tcPr marL="95250" marR="95250" marT="47625" marB="47625"/>
                </a:tc>
                <a:extLst>
                  <a:ext uri="{0D108BD9-81ED-4DB2-BD59-A6C34878D82A}">
                    <a16:rowId xmlns:a16="http://schemas.microsoft.com/office/drawing/2014/main" val="515504286"/>
                  </a:ext>
                </a:extLst>
              </a:tr>
              <a:tr h="617526">
                <a:tc>
                  <a:txBody>
                    <a:bodyPr/>
                    <a:lstStyle/>
                    <a:p>
                      <a:pPr marL="342900" marR="0" lvl="0" indent="-342900">
                        <a:spcBef>
                          <a:spcPts val="0"/>
                        </a:spcBef>
                        <a:spcAft>
                          <a:spcPts val="0"/>
                        </a:spcAft>
                        <a:buSzPts val="1000"/>
                        <a:buFont typeface="Arial" panose="020B0604020202020204" pitchFamily="34" charset="0"/>
                        <a:buChar char="●"/>
                      </a:pPr>
                      <a:r>
                        <a:rPr lang="en-US" sz="1400">
                          <a:effectLst/>
                        </a:rPr>
                        <a:t>External Conditions</a:t>
                      </a:r>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marL="95250" marR="95250" marT="47625" marB="47625"/>
                </a:tc>
                <a:tc>
                  <a:txBody>
                    <a:bodyPr/>
                    <a:lstStyle/>
                    <a:p>
                      <a:pPr marL="0" marR="0">
                        <a:spcBef>
                          <a:spcPts val="0"/>
                        </a:spcBef>
                        <a:spcAft>
                          <a:spcPts val="0"/>
                        </a:spcAft>
                      </a:pPr>
                      <a:r>
                        <a:rPr lang="en-US" sz="1400">
                          <a:effectLst/>
                        </a:rPr>
                        <a:t>Impact of external conditions, such as anticipated foundation design, site grading, material selection</a:t>
                      </a:r>
                      <a:endParaRPr lang="en-US" sz="1400">
                        <a:effectLst/>
                        <a:latin typeface="Calibri" panose="020F0502020204030204" pitchFamily="34" charset="0"/>
                        <a:ea typeface="Times New Roman" panose="02020603050405020304" pitchFamily="18" charset="0"/>
                      </a:endParaRPr>
                    </a:p>
                  </a:txBody>
                  <a:tcPr marL="95250" marR="95250" marT="47625" marB="47625"/>
                </a:tc>
                <a:extLst>
                  <a:ext uri="{0D108BD9-81ED-4DB2-BD59-A6C34878D82A}">
                    <a16:rowId xmlns:a16="http://schemas.microsoft.com/office/drawing/2014/main" val="3515788658"/>
                  </a:ext>
                </a:extLst>
              </a:tr>
              <a:tr h="862494">
                <a:tc>
                  <a:txBody>
                    <a:bodyPr/>
                    <a:lstStyle/>
                    <a:p>
                      <a:pPr marL="342900" marR="0" lvl="0" indent="-342900">
                        <a:spcBef>
                          <a:spcPts val="0"/>
                        </a:spcBef>
                        <a:spcAft>
                          <a:spcPts val="0"/>
                        </a:spcAft>
                        <a:buSzPts val="1000"/>
                        <a:buFont typeface="Arial" panose="020B0604020202020204" pitchFamily="34" charset="0"/>
                        <a:buChar char="●"/>
                      </a:pPr>
                      <a:r>
                        <a:rPr lang="en-US" sz="1400">
                          <a:effectLst/>
                        </a:rPr>
                        <a:t>Irreducible Uncertainty</a:t>
                      </a:r>
                      <a:endParaRPr lang="en-US" sz="1400">
                        <a:effectLst/>
                        <a:latin typeface="Noto Sans" panose="020B0502040504020204" pitchFamily="34" charset="0"/>
                        <a:ea typeface="Noto Sans" panose="020B0502040504020204" pitchFamily="34" charset="0"/>
                        <a:cs typeface="Noto Sans" panose="020B0502040504020204" pitchFamily="34" charset="0"/>
                      </a:endParaRPr>
                    </a:p>
                  </a:txBody>
                  <a:tcPr marL="95250" marR="95250" marT="47625" marB="47625"/>
                </a:tc>
                <a:tc>
                  <a:txBody>
                    <a:bodyPr/>
                    <a:lstStyle/>
                    <a:p>
                      <a:pPr marL="0" marR="0">
                        <a:spcBef>
                          <a:spcPts val="0"/>
                        </a:spcBef>
                        <a:spcAft>
                          <a:spcPts val="0"/>
                        </a:spcAft>
                      </a:pPr>
                      <a:r>
                        <a:rPr lang="en-US" sz="1400" dirty="0">
                          <a:effectLst/>
                        </a:rPr>
                        <a:t>Uncertainty within the facility requirements, for example, quantitative uncertainty in un-assignable area, space utilization, extent of daylighting access, floor plate efficiency</a:t>
                      </a:r>
                      <a:endParaRPr lang="en-US" sz="1400" dirty="0">
                        <a:effectLst/>
                        <a:latin typeface="Calibri" panose="020F0502020204030204" pitchFamily="34" charset="0"/>
                        <a:ea typeface="Times New Roman" panose="02020603050405020304" pitchFamily="18" charset="0"/>
                      </a:endParaRPr>
                    </a:p>
                  </a:txBody>
                  <a:tcPr marL="95250" marR="95250" marT="47625" marB="47625"/>
                </a:tc>
                <a:extLst>
                  <a:ext uri="{0D108BD9-81ED-4DB2-BD59-A6C34878D82A}">
                    <a16:rowId xmlns:a16="http://schemas.microsoft.com/office/drawing/2014/main" val="2574772762"/>
                  </a:ext>
                </a:extLst>
              </a:tr>
            </a:tbl>
          </a:graphicData>
        </a:graphic>
      </p:graphicFrame>
      <p:sp>
        <p:nvSpPr>
          <p:cNvPr id="5" name="TextBox 4">
            <a:extLst>
              <a:ext uri="{FF2B5EF4-FFF2-40B4-BE49-F238E27FC236}">
                <a16:creationId xmlns:a16="http://schemas.microsoft.com/office/drawing/2014/main" id="{6BD89344-A232-1F62-5C20-E0FA1DFA8530}"/>
              </a:ext>
            </a:extLst>
          </p:cNvPr>
          <p:cNvSpPr txBox="1"/>
          <p:nvPr/>
        </p:nvSpPr>
        <p:spPr>
          <a:xfrm>
            <a:off x="803462" y="1745404"/>
            <a:ext cx="2517962" cy="3139321"/>
          </a:xfrm>
          <a:prstGeom prst="rect">
            <a:avLst/>
          </a:prstGeom>
          <a:noFill/>
        </p:spPr>
        <p:txBody>
          <a:bodyPr wrap="square">
            <a:spAutoFit/>
          </a:bodyPr>
          <a:lstStyle/>
          <a:p>
            <a:r>
              <a:rPr lang="en-US" sz="1800" dirty="0"/>
              <a:t>A </a:t>
            </a:r>
            <a:r>
              <a:rPr lang="en-US" dirty="0"/>
              <a:t>3rd</a:t>
            </a:r>
            <a:r>
              <a:rPr lang="en-US" sz="1800" dirty="0"/>
              <a:t> key presupposition is that cost can be set for achieving value targets by regressing from the functional program to a facilities program capable of delivering desired functionalities within constraints, then costing that facilities program.</a:t>
            </a:r>
          </a:p>
        </p:txBody>
      </p:sp>
      <p:sp>
        <p:nvSpPr>
          <p:cNvPr id="3" name="Rounded Rectangle 2">
            <a:extLst>
              <a:ext uri="{FF2B5EF4-FFF2-40B4-BE49-F238E27FC236}">
                <a16:creationId xmlns:a16="http://schemas.microsoft.com/office/drawing/2014/main" id="{F677564C-8E8C-E080-5CD2-779DDD264EDC}"/>
              </a:ext>
            </a:extLst>
          </p:cNvPr>
          <p:cNvSpPr/>
          <p:nvPr/>
        </p:nvSpPr>
        <p:spPr>
          <a:xfrm>
            <a:off x="5043631" y="5953025"/>
            <a:ext cx="5806911"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S Mincho" panose="02020609040205080304" pitchFamily="49" charset="-128"/>
              </a:rPr>
              <a:t>F</a:t>
            </a:r>
            <a:r>
              <a:rPr lang="en-US" sz="1800" dirty="0">
                <a:solidFill>
                  <a:schemeClr val="bg1"/>
                </a:solidFill>
                <a:effectLst/>
                <a:ea typeface="MS Mincho" panose="02020609040205080304" pitchFamily="49" charset="-128"/>
              </a:rPr>
              <a:t>rom a soon-to-be-published book titled </a:t>
            </a:r>
          </a:p>
          <a:p>
            <a:pPr algn="ctr"/>
            <a:r>
              <a:rPr lang="en-US" dirty="0">
                <a:solidFill>
                  <a:schemeClr val="bg1"/>
                </a:solidFill>
                <a:ea typeface="MS Mincho" panose="02020609040205080304" pitchFamily="49" charset="-128"/>
              </a:rPr>
              <a:t>&lt;</a:t>
            </a:r>
            <a:r>
              <a:rPr lang="en-US" sz="1800" dirty="0">
                <a:solidFill>
                  <a:schemeClr val="bg1"/>
                </a:solidFill>
                <a:effectLst/>
                <a:ea typeface="MS Mincho" panose="02020609040205080304" pitchFamily="49" charset="-128"/>
              </a:rPr>
              <a:t>Target Value Delivery of Building Projects&gt;</a:t>
            </a:r>
            <a:endParaRPr lang="en-US" dirty="0">
              <a:solidFill>
                <a:schemeClr val="bg1"/>
              </a:solidFill>
            </a:endParaRPr>
          </a:p>
        </p:txBody>
      </p:sp>
      <p:sp>
        <p:nvSpPr>
          <p:cNvPr id="6" name="TextBox 5">
            <a:extLst>
              <a:ext uri="{FF2B5EF4-FFF2-40B4-BE49-F238E27FC236}">
                <a16:creationId xmlns:a16="http://schemas.microsoft.com/office/drawing/2014/main" id="{341852D1-B107-A66F-9A17-E0D68BD2EE4C}"/>
              </a:ext>
            </a:extLst>
          </p:cNvPr>
          <p:cNvSpPr txBox="1"/>
          <p:nvPr/>
        </p:nvSpPr>
        <p:spPr>
          <a:xfrm>
            <a:off x="803462" y="4820868"/>
            <a:ext cx="4357116" cy="1754326"/>
          </a:xfrm>
          <a:prstGeom prst="rect">
            <a:avLst/>
          </a:prstGeom>
          <a:noFill/>
        </p:spPr>
        <p:txBody>
          <a:bodyPr wrap="square" rtlCol="0">
            <a:spAutoFit/>
          </a:bodyPr>
          <a:lstStyle/>
          <a:p>
            <a:r>
              <a:rPr lang="en-US" sz="1800" dirty="0">
                <a:solidFill>
                  <a:schemeClr val="bg1"/>
                </a:solidFill>
                <a:highlight>
                  <a:srgbClr val="000000"/>
                </a:highlight>
              </a:rPr>
              <a:t>“</a:t>
            </a:r>
            <a:r>
              <a:rPr lang="en-US" sz="1800" b="0" i="0" u="none" strike="noStrike" dirty="0">
                <a:solidFill>
                  <a:schemeClr val="bg1"/>
                </a:solidFill>
                <a:effectLst/>
                <a:highlight>
                  <a:srgbClr val="000000"/>
                </a:highlight>
                <a:latin typeface="Calibri" panose="020F0502020204030204" pitchFamily="34" charset="0"/>
              </a:rPr>
              <a:t>It is important to note that the Facility Program is still design independent - while there may be sketches or massing diagrams to support the concepts and quantification of the Facility Program, they are not intended to be design solutions.” (Ch 2)</a:t>
            </a:r>
            <a:endParaRPr lang="en-US" sz="1800" b="0" i="0" u="none" strike="noStrike" dirty="0">
              <a:solidFill>
                <a:schemeClr val="bg1"/>
              </a:solidFill>
              <a:effectLst/>
              <a:highlight>
                <a:srgbClr val="000000"/>
              </a:highlight>
              <a:latin typeface="Arial" panose="020B0604020202020204" pitchFamily="34" charset="0"/>
            </a:endParaRPr>
          </a:p>
        </p:txBody>
      </p:sp>
    </p:spTree>
    <p:extLst>
      <p:ext uri="{BB962C8B-B14F-4D97-AF65-F5344CB8AC3E}">
        <p14:creationId xmlns:p14="http://schemas.microsoft.com/office/powerpoint/2010/main" val="6182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5CCC3-5D68-EC82-3348-8C48D9957584}"/>
              </a:ext>
            </a:extLst>
          </p:cNvPr>
          <p:cNvSpPr>
            <a:spLocks noGrp="1"/>
          </p:cNvSpPr>
          <p:nvPr>
            <p:ph type="title"/>
          </p:nvPr>
        </p:nvSpPr>
        <p:spPr/>
        <p:txBody>
          <a:bodyPr>
            <a:normAutofit/>
          </a:bodyPr>
          <a:lstStyle/>
          <a:p>
            <a:r>
              <a:rPr lang="en-US" sz="4000" dirty="0" err="1"/>
              <a:t>Haahtela</a:t>
            </a:r>
            <a:r>
              <a:rPr lang="en-US" sz="4000" dirty="0"/>
              <a:t> Group’s TVD: An example of setting targets through simulation</a:t>
            </a:r>
          </a:p>
        </p:txBody>
      </p:sp>
      <p:sp>
        <p:nvSpPr>
          <p:cNvPr id="3" name="Content Placeholder 2">
            <a:extLst>
              <a:ext uri="{FF2B5EF4-FFF2-40B4-BE49-F238E27FC236}">
                <a16:creationId xmlns:a16="http://schemas.microsoft.com/office/drawing/2014/main" id="{F7EDEAEA-68C1-6967-1BF9-B899499494A5}"/>
              </a:ext>
            </a:extLst>
          </p:cNvPr>
          <p:cNvSpPr>
            <a:spLocks noGrp="1"/>
          </p:cNvSpPr>
          <p:nvPr>
            <p:ph idx="1"/>
          </p:nvPr>
        </p:nvSpPr>
        <p:spPr>
          <a:ln>
            <a:solidFill>
              <a:srgbClr val="7030A0"/>
            </a:solidFill>
          </a:ln>
        </p:spPr>
        <p:txBody>
          <a:bodyPr>
            <a:normAutofit/>
          </a:bodyPr>
          <a:lstStyle/>
          <a:p>
            <a:pPr marL="0" marR="0" indent="0">
              <a:spcBef>
                <a:spcPts val="0"/>
              </a:spcBef>
              <a:spcAft>
                <a:spcPts val="0"/>
              </a:spcAft>
              <a:buNone/>
            </a:pPr>
            <a:r>
              <a:rPr lang="en-US" sz="2400" dirty="0"/>
              <a:t>“</a:t>
            </a:r>
            <a:r>
              <a:rPr lang="en-US" sz="2400" dirty="0">
                <a:solidFill>
                  <a:srgbClr val="000000"/>
                </a:solidFill>
                <a:effectLst/>
                <a:latin typeface="Calibri" panose="020F0502020204030204" pitchFamily="34" charset="0"/>
                <a:ea typeface="Calibri" panose="020F0502020204030204" pitchFamily="34" charset="0"/>
              </a:rPr>
              <a:t>What’s wanted (target values) and the cost of providing what’s wanted (target cost) are determined prior to design by creating through simulation a model of the building from the voice of the customer, then costing the materials, components and services needed to construct that building.”</a:t>
            </a:r>
            <a:endParaRPr lang="en-US" sz="24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None/>
            </a:pPr>
            <a:endParaRPr lang="en-US" sz="2400" dirty="0">
              <a:solidFill>
                <a:srgbClr val="000000"/>
              </a:solidFill>
              <a:effectLst/>
              <a:latin typeface="Noto Sans Symbols"/>
              <a:ea typeface="Calibri" panose="020F0502020204030204" pitchFamily="34" charset="0"/>
              <a:cs typeface="Noto Sans Symbols"/>
            </a:endParaRPr>
          </a:p>
          <a:p>
            <a:pPr marL="0" indent="0">
              <a:spcBef>
                <a:spcPts val="0"/>
              </a:spcBef>
              <a:buNone/>
            </a:pPr>
            <a:r>
              <a:rPr lang="en-US" sz="2400" dirty="0">
                <a:solidFill>
                  <a:srgbClr val="000000"/>
                </a:solidFill>
                <a:effectLst/>
                <a:latin typeface="Noto Sans Symbols"/>
                <a:ea typeface="Calibri" panose="020F0502020204030204" pitchFamily="34" charset="0"/>
                <a:cs typeface="Noto Sans Symbols"/>
              </a:rPr>
              <a:t>“The simulation model is fully detailed, buildable, and capable of supporting desired functions at desired capacities, but is not what will be constructed, leaving designers free to create designs that deliver target values within the target cost.”</a:t>
            </a:r>
            <a:r>
              <a:rPr lang="en-US" sz="2400" dirty="0">
                <a:solidFill>
                  <a:srgbClr val="000000"/>
                </a:solidFill>
                <a:ea typeface="MS Mincho" panose="02020609040205080304" pitchFamily="49" charset="-128"/>
              </a:rPr>
              <a:t>  </a:t>
            </a:r>
            <a:endParaRPr lang="en-US" sz="2400" dirty="0">
              <a:solidFill>
                <a:srgbClr val="000000"/>
              </a:solidFill>
              <a:effectLst/>
              <a:latin typeface="Noto Sans Symbols"/>
              <a:ea typeface="Calibri" panose="020F0502020204030204" pitchFamily="34" charset="0"/>
              <a:cs typeface="Noto Sans Symbols"/>
            </a:endParaRPr>
          </a:p>
          <a:p>
            <a:pPr marL="0" marR="0" lvl="0" indent="0">
              <a:spcBef>
                <a:spcPts val="0"/>
              </a:spcBef>
              <a:spcAft>
                <a:spcPts val="0"/>
              </a:spcAft>
              <a:buNone/>
            </a:pPr>
            <a:endParaRPr lang="en-US" sz="2400" dirty="0">
              <a:solidFill>
                <a:srgbClr val="000000"/>
              </a:solidFill>
              <a:latin typeface="Noto Sans Symbols"/>
              <a:ea typeface="Noto Sans Symbols"/>
              <a:cs typeface="Noto Sans Symbols"/>
            </a:endParaRPr>
          </a:p>
          <a:p>
            <a:pPr marL="0" indent="0">
              <a:buNone/>
            </a:pPr>
            <a:endParaRPr lang="en-US" sz="2400" dirty="0"/>
          </a:p>
        </p:txBody>
      </p:sp>
      <p:sp>
        <p:nvSpPr>
          <p:cNvPr id="4" name="Rounded Rectangle 3">
            <a:extLst>
              <a:ext uri="{FF2B5EF4-FFF2-40B4-BE49-F238E27FC236}">
                <a16:creationId xmlns:a16="http://schemas.microsoft.com/office/drawing/2014/main" id="{F52D393B-1097-9471-25D5-3C7CD899D119}"/>
              </a:ext>
            </a:extLst>
          </p:cNvPr>
          <p:cNvSpPr/>
          <p:nvPr/>
        </p:nvSpPr>
        <p:spPr>
          <a:xfrm>
            <a:off x="3192544" y="5156462"/>
            <a:ext cx="5806911"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S Mincho" panose="02020609040205080304" pitchFamily="49" charset="-128"/>
              </a:rPr>
              <a:t>F</a:t>
            </a:r>
            <a:r>
              <a:rPr lang="en-US" sz="1800" dirty="0">
                <a:solidFill>
                  <a:schemeClr val="bg1"/>
                </a:solidFill>
                <a:effectLst/>
                <a:ea typeface="MS Mincho" panose="02020609040205080304" pitchFamily="49" charset="-128"/>
              </a:rPr>
              <a:t>rom a soon-to-be-published book titled </a:t>
            </a:r>
          </a:p>
          <a:p>
            <a:pPr algn="ctr"/>
            <a:r>
              <a:rPr lang="en-US" dirty="0">
                <a:solidFill>
                  <a:schemeClr val="bg1"/>
                </a:solidFill>
                <a:ea typeface="MS Mincho" panose="02020609040205080304" pitchFamily="49" charset="-128"/>
              </a:rPr>
              <a:t>&lt;</a:t>
            </a:r>
            <a:r>
              <a:rPr lang="en-US" sz="1800" dirty="0">
                <a:solidFill>
                  <a:schemeClr val="bg1"/>
                </a:solidFill>
                <a:effectLst/>
                <a:ea typeface="MS Mincho" panose="02020609040205080304" pitchFamily="49" charset="-128"/>
              </a:rPr>
              <a:t>Target Value Delivery of Building Projects&gt;</a:t>
            </a:r>
            <a:endParaRPr lang="en-US" dirty="0">
              <a:solidFill>
                <a:schemeClr val="bg1"/>
              </a:solidFill>
            </a:endParaRPr>
          </a:p>
        </p:txBody>
      </p:sp>
      <p:sp>
        <p:nvSpPr>
          <p:cNvPr id="5" name="Slide Number Placeholder 4">
            <a:extLst>
              <a:ext uri="{FF2B5EF4-FFF2-40B4-BE49-F238E27FC236}">
                <a16:creationId xmlns:a16="http://schemas.microsoft.com/office/drawing/2014/main" id="{CD5D3F76-7963-DDBA-94AB-80004229E60B}"/>
              </a:ext>
            </a:extLst>
          </p:cNvPr>
          <p:cNvSpPr>
            <a:spLocks noGrp="1"/>
          </p:cNvSpPr>
          <p:nvPr>
            <p:ph type="sldNum" sz="quarter" idx="12"/>
          </p:nvPr>
        </p:nvSpPr>
        <p:spPr/>
        <p:txBody>
          <a:bodyPr/>
          <a:lstStyle/>
          <a:p>
            <a:fld id="{F87E1095-7DA4-2C48-8A11-DF3236136929}" type="slidenum">
              <a:rPr lang="en-US" smtClean="0"/>
              <a:t>4</a:t>
            </a:fld>
            <a:endParaRPr lang="en-US"/>
          </a:p>
        </p:txBody>
      </p:sp>
    </p:spTree>
    <p:extLst>
      <p:ext uri="{BB962C8B-B14F-4D97-AF65-F5344CB8AC3E}">
        <p14:creationId xmlns:p14="http://schemas.microsoft.com/office/powerpoint/2010/main" val="7551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0D8EA0-6CC9-F92A-05B9-E1AB80E85CEA}"/>
              </a:ext>
            </a:extLst>
          </p:cNvPr>
          <p:cNvSpPr txBox="1"/>
          <p:nvPr/>
        </p:nvSpPr>
        <p:spPr>
          <a:xfrm>
            <a:off x="2105321" y="752534"/>
            <a:ext cx="1684281" cy="523220"/>
          </a:xfrm>
          <a:prstGeom prst="rect">
            <a:avLst/>
          </a:prstGeom>
          <a:noFill/>
          <a:ln>
            <a:solidFill>
              <a:schemeClr val="tx1"/>
            </a:solidFill>
          </a:ln>
        </p:spPr>
        <p:txBody>
          <a:bodyPr wrap="square" rtlCol="0">
            <a:spAutoFit/>
          </a:bodyPr>
          <a:lstStyle/>
          <a:p>
            <a:r>
              <a:rPr lang="en-US" sz="1400" dirty="0"/>
              <a:t>What do I want? (Project Objectives)</a:t>
            </a:r>
          </a:p>
        </p:txBody>
      </p:sp>
      <p:sp>
        <p:nvSpPr>
          <p:cNvPr id="8" name="TextBox 7">
            <a:extLst>
              <a:ext uri="{FF2B5EF4-FFF2-40B4-BE49-F238E27FC236}">
                <a16:creationId xmlns:a16="http://schemas.microsoft.com/office/drawing/2014/main" id="{5C9B1E50-77F2-B676-6A73-325348471C36}"/>
              </a:ext>
            </a:extLst>
          </p:cNvPr>
          <p:cNvSpPr txBox="1"/>
          <p:nvPr/>
        </p:nvSpPr>
        <p:spPr>
          <a:xfrm>
            <a:off x="3513702" y="752534"/>
            <a:ext cx="977463" cy="369332"/>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C3813DB3-B90B-79D3-2306-C1E09870697B}"/>
              </a:ext>
            </a:extLst>
          </p:cNvPr>
          <p:cNvSpPr txBox="1"/>
          <p:nvPr/>
        </p:nvSpPr>
        <p:spPr>
          <a:xfrm>
            <a:off x="4077321" y="752534"/>
            <a:ext cx="1672459" cy="954107"/>
          </a:xfrm>
          <a:prstGeom prst="rect">
            <a:avLst/>
          </a:prstGeom>
          <a:noFill/>
          <a:ln>
            <a:solidFill>
              <a:schemeClr val="tx1"/>
            </a:solidFill>
          </a:ln>
        </p:spPr>
        <p:txBody>
          <a:bodyPr wrap="square" rtlCol="0">
            <a:spAutoFit/>
          </a:bodyPr>
          <a:lstStyle/>
          <a:p>
            <a:r>
              <a:rPr lang="en-US" sz="1400" dirty="0"/>
              <a:t>What is the most I’m willing to pay to get what I want?</a:t>
            </a:r>
          </a:p>
          <a:p>
            <a:r>
              <a:rPr lang="en-US" sz="1400" dirty="0"/>
              <a:t>Allowable Cost (AC)         </a:t>
            </a:r>
          </a:p>
        </p:txBody>
      </p:sp>
      <p:sp>
        <p:nvSpPr>
          <p:cNvPr id="13" name="TextBox 12">
            <a:extLst>
              <a:ext uri="{FF2B5EF4-FFF2-40B4-BE49-F238E27FC236}">
                <a16:creationId xmlns:a16="http://schemas.microsoft.com/office/drawing/2014/main" id="{72133D41-66A9-D830-EF55-D11741FFEA71}"/>
              </a:ext>
            </a:extLst>
          </p:cNvPr>
          <p:cNvSpPr txBox="1"/>
          <p:nvPr/>
        </p:nvSpPr>
        <p:spPr>
          <a:xfrm>
            <a:off x="6037499" y="831941"/>
            <a:ext cx="1836678" cy="738664"/>
          </a:xfrm>
          <a:prstGeom prst="rect">
            <a:avLst/>
          </a:prstGeom>
          <a:noFill/>
          <a:ln>
            <a:solidFill>
              <a:schemeClr val="tx1"/>
            </a:solidFill>
          </a:ln>
        </p:spPr>
        <p:txBody>
          <a:bodyPr wrap="square" rtlCol="0">
            <a:spAutoFit/>
          </a:bodyPr>
          <a:lstStyle/>
          <a:p>
            <a:pPr algn="ctr"/>
            <a:r>
              <a:rPr lang="en-US" sz="1400" dirty="0"/>
              <a:t>What provides what I want?</a:t>
            </a:r>
          </a:p>
          <a:p>
            <a:pPr algn="ctr"/>
            <a:r>
              <a:rPr lang="en-US" sz="1400" dirty="0"/>
              <a:t>(Functional Program)</a:t>
            </a:r>
          </a:p>
        </p:txBody>
      </p:sp>
      <p:sp>
        <p:nvSpPr>
          <p:cNvPr id="14" name="TextBox 13">
            <a:extLst>
              <a:ext uri="{FF2B5EF4-FFF2-40B4-BE49-F238E27FC236}">
                <a16:creationId xmlns:a16="http://schemas.microsoft.com/office/drawing/2014/main" id="{6F4482F7-0F49-9F2C-92C0-FA35598D8236}"/>
              </a:ext>
            </a:extLst>
          </p:cNvPr>
          <p:cNvSpPr txBox="1"/>
          <p:nvPr/>
        </p:nvSpPr>
        <p:spPr>
          <a:xfrm>
            <a:off x="8148766" y="766306"/>
            <a:ext cx="1571295" cy="954107"/>
          </a:xfrm>
          <a:prstGeom prst="rect">
            <a:avLst/>
          </a:prstGeom>
          <a:noFill/>
          <a:ln>
            <a:solidFill>
              <a:schemeClr val="tx1"/>
            </a:solidFill>
          </a:ln>
        </p:spPr>
        <p:txBody>
          <a:bodyPr wrap="square" rtlCol="0">
            <a:spAutoFit/>
          </a:bodyPr>
          <a:lstStyle/>
          <a:p>
            <a:pPr algn="ctr"/>
            <a:r>
              <a:rPr lang="en-US" sz="1400" dirty="0"/>
              <a:t>What is the estimate of probable cost?</a:t>
            </a:r>
          </a:p>
          <a:p>
            <a:pPr algn="ctr"/>
            <a:r>
              <a:rPr lang="en-US" sz="1400" dirty="0"/>
              <a:t>(Facilities Program)</a:t>
            </a:r>
          </a:p>
        </p:txBody>
      </p:sp>
      <p:sp>
        <p:nvSpPr>
          <p:cNvPr id="17" name="Rectangle 16">
            <a:extLst>
              <a:ext uri="{FF2B5EF4-FFF2-40B4-BE49-F238E27FC236}">
                <a16:creationId xmlns:a16="http://schemas.microsoft.com/office/drawing/2014/main" id="{61768AEB-B4D6-C933-747E-B0CB6B4F67E9}"/>
              </a:ext>
            </a:extLst>
          </p:cNvPr>
          <p:cNvSpPr/>
          <p:nvPr/>
        </p:nvSpPr>
        <p:spPr>
          <a:xfrm rot="2684172">
            <a:off x="3194292" y="2215741"/>
            <a:ext cx="851660" cy="79287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AE698F-BC39-5A6A-6017-D78581A977DA}"/>
              </a:ext>
            </a:extLst>
          </p:cNvPr>
          <p:cNvSpPr/>
          <p:nvPr/>
        </p:nvSpPr>
        <p:spPr>
          <a:xfrm rot="2684172">
            <a:off x="4609210" y="2187977"/>
            <a:ext cx="831510" cy="81283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18EDE35-B1C8-317F-2129-533C31EE7281}"/>
              </a:ext>
            </a:extLst>
          </p:cNvPr>
          <p:cNvSpPr/>
          <p:nvPr/>
        </p:nvSpPr>
        <p:spPr>
          <a:xfrm rot="2684172">
            <a:off x="5622858" y="4458441"/>
            <a:ext cx="581243" cy="61811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DE3EE95-E077-E0A1-88FB-62A06FF71ABD}"/>
              </a:ext>
            </a:extLst>
          </p:cNvPr>
          <p:cNvSpPr/>
          <p:nvPr/>
        </p:nvSpPr>
        <p:spPr>
          <a:xfrm>
            <a:off x="8788582" y="2212255"/>
            <a:ext cx="931479" cy="92452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3F86379-761C-2C31-8DE1-C2DCE883B550}"/>
              </a:ext>
            </a:extLst>
          </p:cNvPr>
          <p:cNvSpPr/>
          <p:nvPr/>
        </p:nvSpPr>
        <p:spPr>
          <a:xfrm>
            <a:off x="3133166" y="3434423"/>
            <a:ext cx="5784316" cy="73117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1CD125-F059-9021-A6D6-5EC62F63F28F}"/>
              </a:ext>
            </a:extLst>
          </p:cNvPr>
          <p:cNvSpPr/>
          <p:nvPr/>
        </p:nvSpPr>
        <p:spPr>
          <a:xfrm rot="2684172">
            <a:off x="6556601" y="2304542"/>
            <a:ext cx="862030" cy="75856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88484E7-12B3-E893-D860-F9045553912C}"/>
              </a:ext>
            </a:extLst>
          </p:cNvPr>
          <p:cNvSpPr txBox="1"/>
          <p:nvPr/>
        </p:nvSpPr>
        <p:spPr>
          <a:xfrm>
            <a:off x="4564447" y="2274917"/>
            <a:ext cx="832231" cy="523220"/>
          </a:xfrm>
          <a:prstGeom prst="rect">
            <a:avLst/>
          </a:prstGeom>
          <a:noFill/>
        </p:spPr>
        <p:txBody>
          <a:bodyPr wrap="square" rtlCol="0">
            <a:spAutoFit/>
          </a:bodyPr>
          <a:lstStyle/>
          <a:p>
            <a:pPr algn="ctr"/>
            <a:r>
              <a:rPr lang="en-US" sz="1400" dirty="0"/>
              <a:t>Is EC&gt;AC?</a:t>
            </a:r>
          </a:p>
        </p:txBody>
      </p:sp>
      <p:sp>
        <p:nvSpPr>
          <p:cNvPr id="30" name="TextBox 29">
            <a:extLst>
              <a:ext uri="{FF2B5EF4-FFF2-40B4-BE49-F238E27FC236}">
                <a16:creationId xmlns:a16="http://schemas.microsoft.com/office/drawing/2014/main" id="{D66333F5-BE7C-F3B5-0F82-B62ECF265ACF}"/>
              </a:ext>
            </a:extLst>
          </p:cNvPr>
          <p:cNvSpPr txBox="1"/>
          <p:nvPr/>
        </p:nvSpPr>
        <p:spPr>
          <a:xfrm>
            <a:off x="3285896" y="2370775"/>
            <a:ext cx="1015548" cy="523220"/>
          </a:xfrm>
          <a:prstGeom prst="rect">
            <a:avLst/>
          </a:prstGeom>
          <a:noFill/>
        </p:spPr>
        <p:txBody>
          <a:bodyPr wrap="square" rtlCol="0">
            <a:spAutoFit/>
          </a:bodyPr>
          <a:lstStyle/>
          <a:p>
            <a:r>
              <a:rPr lang="en-US" sz="1400" dirty="0"/>
              <a:t>Value-Adds?</a:t>
            </a:r>
          </a:p>
        </p:txBody>
      </p:sp>
      <p:sp>
        <p:nvSpPr>
          <p:cNvPr id="31" name="TextBox 30">
            <a:extLst>
              <a:ext uri="{FF2B5EF4-FFF2-40B4-BE49-F238E27FC236}">
                <a16:creationId xmlns:a16="http://schemas.microsoft.com/office/drawing/2014/main" id="{3F803E22-7EE7-21D7-AC38-FD6209FC7DA8}"/>
              </a:ext>
            </a:extLst>
          </p:cNvPr>
          <p:cNvSpPr txBox="1"/>
          <p:nvPr/>
        </p:nvSpPr>
        <p:spPr>
          <a:xfrm>
            <a:off x="6573026" y="2339526"/>
            <a:ext cx="897194" cy="738664"/>
          </a:xfrm>
          <a:prstGeom prst="rect">
            <a:avLst/>
          </a:prstGeom>
          <a:noFill/>
        </p:spPr>
        <p:txBody>
          <a:bodyPr wrap="square" rtlCol="0">
            <a:spAutoFit/>
          </a:bodyPr>
          <a:lstStyle/>
          <a:p>
            <a:pPr algn="ctr"/>
            <a:r>
              <a:rPr lang="en-US" sz="1400" dirty="0"/>
              <a:t>Feasible to close gap?</a:t>
            </a:r>
          </a:p>
        </p:txBody>
      </p:sp>
      <p:sp>
        <p:nvSpPr>
          <p:cNvPr id="32" name="TextBox 31">
            <a:extLst>
              <a:ext uri="{FF2B5EF4-FFF2-40B4-BE49-F238E27FC236}">
                <a16:creationId xmlns:a16="http://schemas.microsoft.com/office/drawing/2014/main" id="{F6B1D811-2A76-27F6-690A-3FE952EB824A}"/>
              </a:ext>
            </a:extLst>
          </p:cNvPr>
          <p:cNvSpPr txBox="1"/>
          <p:nvPr/>
        </p:nvSpPr>
        <p:spPr>
          <a:xfrm>
            <a:off x="5611605" y="4578650"/>
            <a:ext cx="654894" cy="319786"/>
          </a:xfrm>
          <a:prstGeom prst="rect">
            <a:avLst/>
          </a:prstGeom>
          <a:noFill/>
        </p:spPr>
        <p:txBody>
          <a:bodyPr wrap="square" rtlCol="0">
            <a:spAutoFit/>
          </a:bodyPr>
          <a:lstStyle/>
          <a:p>
            <a:r>
              <a:rPr lang="en-US" sz="1400" dirty="0"/>
              <a:t>Okay?</a:t>
            </a:r>
          </a:p>
        </p:txBody>
      </p:sp>
      <p:sp>
        <p:nvSpPr>
          <p:cNvPr id="33" name="TextBox 32">
            <a:extLst>
              <a:ext uri="{FF2B5EF4-FFF2-40B4-BE49-F238E27FC236}">
                <a16:creationId xmlns:a16="http://schemas.microsoft.com/office/drawing/2014/main" id="{7874DE06-9F89-C384-FE12-E180851BEAB8}"/>
              </a:ext>
            </a:extLst>
          </p:cNvPr>
          <p:cNvSpPr txBox="1"/>
          <p:nvPr/>
        </p:nvSpPr>
        <p:spPr>
          <a:xfrm>
            <a:off x="8917482" y="2336647"/>
            <a:ext cx="690758" cy="738664"/>
          </a:xfrm>
          <a:prstGeom prst="rect">
            <a:avLst/>
          </a:prstGeom>
          <a:noFill/>
        </p:spPr>
        <p:txBody>
          <a:bodyPr wrap="square" rtlCol="0">
            <a:spAutoFit/>
          </a:bodyPr>
          <a:lstStyle/>
          <a:p>
            <a:pPr algn="ctr"/>
            <a:r>
              <a:rPr lang="en-US" sz="1400" dirty="0"/>
              <a:t>Revise or Stop</a:t>
            </a:r>
          </a:p>
        </p:txBody>
      </p:sp>
      <p:cxnSp>
        <p:nvCxnSpPr>
          <p:cNvPr id="59" name="Straight Arrow Connector 58">
            <a:extLst>
              <a:ext uri="{FF2B5EF4-FFF2-40B4-BE49-F238E27FC236}">
                <a16:creationId xmlns:a16="http://schemas.microsoft.com/office/drawing/2014/main" id="{D7F74C61-4AA7-B24F-5651-6E23896B4593}"/>
              </a:ext>
            </a:extLst>
          </p:cNvPr>
          <p:cNvCxnSpPr>
            <a:cxnSpLocks/>
          </p:cNvCxnSpPr>
          <p:nvPr/>
        </p:nvCxnSpPr>
        <p:spPr>
          <a:xfrm flipH="1">
            <a:off x="4167627" y="2615623"/>
            <a:ext cx="284999" cy="10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40107D-C182-9841-D217-A9AC6247EEDE}"/>
              </a:ext>
            </a:extLst>
          </p:cNvPr>
          <p:cNvCxnSpPr>
            <a:cxnSpLocks/>
          </p:cNvCxnSpPr>
          <p:nvPr/>
        </p:nvCxnSpPr>
        <p:spPr>
          <a:xfrm flipV="1">
            <a:off x="5606353" y="2594395"/>
            <a:ext cx="749975" cy="14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18390B6-A457-19E6-F49D-20C09CDD11E8}"/>
              </a:ext>
            </a:extLst>
          </p:cNvPr>
          <p:cNvCxnSpPr>
            <a:cxnSpLocks/>
            <a:endCxn id="23" idx="2"/>
          </p:cNvCxnSpPr>
          <p:nvPr/>
        </p:nvCxnSpPr>
        <p:spPr>
          <a:xfrm>
            <a:off x="7605588" y="2674520"/>
            <a:ext cx="11829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918AA064-DA5F-A5FE-03DC-7020D92F793A}"/>
              </a:ext>
            </a:extLst>
          </p:cNvPr>
          <p:cNvCxnSpPr>
            <a:cxnSpLocks/>
          </p:cNvCxnSpPr>
          <p:nvPr/>
        </p:nvCxnSpPr>
        <p:spPr>
          <a:xfrm rot="16200000" flipV="1">
            <a:off x="2292256" y="1780324"/>
            <a:ext cx="1267681" cy="225015"/>
          </a:xfrm>
          <a:prstGeom prst="bentConnector3">
            <a:avLst>
              <a:gd name="adj1" fmla="val -4721"/>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CA662577-7EFE-D512-2692-08D1CF3B51AB}"/>
              </a:ext>
            </a:extLst>
          </p:cNvPr>
          <p:cNvSpPr txBox="1"/>
          <p:nvPr/>
        </p:nvSpPr>
        <p:spPr>
          <a:xfrm>
            <a:off x="2938799" y="1896199"/>
            <a:ext cx="444221" cy="307777"/>
          </a:xfrm>
          <a:prstGeom prst="rect">
            <a:avLst/>
          </a:prstGeom>
          <a:noFill/>
          <a:ln>
            <a:solidFill>
              <a:schemeClr val="tx1"/>
            </a:solidFill>
          </a:ln>
        </p:spPr>
        <p:txBody>
          <a:bodyPr wrap="square" rtlCol="0">
            <a:spAutoFit/>
          </a:bodyPr>
          <a:lstStyle/>
          <a:p>
            <a:r>
              <a:rPr lang="en-US" sz="1400" dirty="0"/>
              <a:t>Yes</a:t>
            </a:r>
          </a:p>
        </p:txBody>
      </p:sp>
      <p:sp>
        <p:nvSpPr>
          <p:cNvPr id="95" name="TextBox 94">
            <a:extLst>
              <a:ext uri="{FF2B5EF4-FFF2-40B4-BE49-F238E27FC236}">
                <a16:creationId xmlns:a16="http://schemas.microsoft.com/office/drawing/2014/main" id="{85EBB508-E433-0C24-206A-B0575C526284}"/>
              </a:ext>
            </a:extLst>
          </p:cNvPr>
          <p:cNvSpPr txBox="1"/>
          <p:nvPr/>
        </p:nvSpPr>
        <p:spPr>
          <a:xfrm>
            <a:off x="4091157" y="2174636"/>
            <a:ext cx="444221" cy="307777"/>
          </a:xfrm>
          <a:prstGeom prst="rect">
            <a:avLst/>
          </a:prstGeom>
          <a:noFill/>
          <a:ln>
            <a:solidFill>
              <a:schemeClr val="tx1"/>
            </a:solidFill>
          </a:ln>
        </p:spPr>
        <p:txBody>
          <a:bodyPr wrap="square" rtlCol="0">
            <a:spAutoFit/>
          </a:bodyPr>
          <a:lstStyle/>
          <a:p>
            <a:r>
              <a:rPr lang="en-US" sz="1400" dirty="0"/>
              <a:t>No</a:t>
            </a:r>
          </a:p>
        </p:txBody>
      </p:sp>
      <p:sp>
        <p:nvSpPr>
          <p:cNvPr id="106" name="TextBox 105">
            <a:extLst>
              <a:ext uri="{FF2B5EF4-FFF2-40B4-BE49-F238E27FC236}">
                <a16:creationId xmlns:a16="http://schemas.microsoft.com/office/drawing/2014/main" id="{33595583-62A1-A53F-2087-0D4A23ECA28C}"/>
              </a:ext>
            </a:extLst>
          </p:cNvPr>
          <p:cNvSpPr txBox="1"/>
          <p:nvPr/>
        </p:nvSpPr>
        <p:spPr>
          <a:xfrm>
            <a:off x="5618400" y="2182808"/>
            <a:ext cx="444221" cy="307777"/>
          </a:xfrm>
          <a:prstGeom prst="rect">
            <a:avLst/>
          </a:prstGeom>
          <a:noFill/>
          <a:ln>
            <a:solidFill>
              <a:schemeClr val="tx1"/>
            </a:solidFill>
          </a:ln>
        </p:spPr>
        <p:txBody>
          <a:bodyPr wrap="square" rtlCol="0">
            <a:spAutoFit/>
          </a:bodyPr>
          <a:lstStyle/>
          <a:p>
            <a:r>
              <a:rPr lang="en-US" sz="1400" dirty="0"/>
              <a:t>Yes</a:t>
            </a:r>
          </a:p>
        </p:txBody>
      </p:sp>
      <p:sp>
        <p:nvSpPr>
          <p:cNvPr id="109" name="TextBox 108">
            <a:extLst>
              <a:ext uri="{FF2B5EF4-FFF2-40B4-BE49-F238E27FC236}">
                <a16:creationId xmlns:a16="http://schemas.microsoft.com/office/drawing/2014/main" id="{D9EEE69B-AD5E-9C3B-9FB9-EBD6B6D208F2}"/>
              </a:ext>
            </a:extLst>
          </p:cNvPr>
          <p:cNvSpPr txBox="1"/>
          <p:nvPr/>
        </p:nvSpPr>
        <p:spPr>
          <a:xfrm>
            <a:off x="7573246" y="2228750"/>
            <a:ext cx="444221" cy="307777"/>
          </a:xfrm>
          <a:prstGeom prst="rect">
            <a:avLst/>
          </a:prstGeom>
          <a:noFill/>
          <a:ln>
            <a:solidFill>
              <a:schemeClr val="tx1"/>
            </a:solidFill>
          </a:ln>
        </p:spPr>
        <p:txBody>
          <a:bodyPr wrap="square" rtlCol="0">
            <a:spAutoFit/>
          </a:bodyPr>
          <a:lstStyle/>
          <a:p>
            <a:r>
              <a:rPr lang="en-US" sz="1400" dirty="0"/>
              <a:t>No</a:t>
            </a:r>
          </a:p>
        </p:txBody>
      </p:sp>
      <p:cxnSp>
        <p:nvCxnSpPr>
          <p:cNvPr id="110" name="Straight Arrow Connector 109">
            <a:extLst>
              <a:ext uri="{FF2B5EF4-FFF2-40B4-BE49-F238E27FC236}">
                <a16:creationId xmlns:a16="http://schemas.microsoft.com/office/drawing/2014/main" id="{AEF7435B-854E-86D6-B23F-99D45E3A8D88}"/>
              </a:ext>
            </a:extLst>
          </p:cNvPr>
          <p:cNvCxnSpPr>
            <a:cxnSpLocks/>
          </p:cNvCxnSpPr>
          <p:nvPr/>
        </p:nvCxnSpPr>
        <p:spPr>
          <a:xfrm>
            <a:off x="3644154" y="3193505"/>
            <a:ext cx="0" cy="43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2EEEBC1A-E85F-CE60-F184-248E0B21BAA9}"/>
              </a:ext>
            </a:extLst>
          </p:cNvPr>
          <p:cNvSpPr txBox="1"/>
          <p:nvPr/>
        </p:nvSpPr>
        <p:spPr>
          <a:xfrm>
            <a:off x="3700788" y="3186970"/>
            <a:ext cx="444221" cy="307777"/>
          </a:xfrm>
          <a:prstGeom prst="rect">
            <a:avLst/>
          </a:prstGeom>
          <a:noFill/>
          <a:ln>
            <a:solidFill>
              <a:schemeClr val="tx1"/>
            </a:solidFill>
          </a:ln>
        </p:spPr>
        <p:txBody>
          <a:bodyPr wrap="square" rtlCol="0">
            <a:spAutoFit/>
          </a:bodyPr>
          <a:lstStyle/>
          <a:p>
            <a:r>
              <a:rPr lang="en-US" sz="1400" dirty="0"/>
              <a:t>No</a:t>
            </a:r>
          </a:p>
        </p:txBody>
      </p:sp>
      <p:sp>
        <p:nvSpPr>
          <p:cNvPr id="114" name="TextBox 113">
            <a:extLst>
              <a:ext uri="{FF2B5EF4-FFF2-40B4-BE49-F238E27FC236}">
                <a16:creationId xmlns:a16="http://schemas.microsoft.com/office/drawing/2014/main" id="{91058DD1-2ACD-670E-6279-397389EBECC9}"/>
              </a:ext>
            </a:extLst>
          </p:cNvPr>
          <p:cNvSpPr txBox="1"/>
          <p:nvPr/>
        </p:nvSpPr>
        <p:spPr>
          <a:xfrm>
            <a:off x="4443576" y="3627342"/>
            <a:ext cx="3768532" cy="369332"/>
          </a:xfrm>
          <a:prstGeom prst="rect">
            <a:avLst/>
          </a:prstGeom>
          <a:noFill/>
        </p:spPr>
        <p:txBody>
          <a:bodyPr wrap="none" rtlCol="0">
            <a:spAutoFit/>
          </a:bodyPr>
          <a:lstStyle/>
          <a:p>
            <a:r>
              <a:rPr lang="en-US" dirty="0"/>
              <a:t>Create and Test Project Execution Plan</a:t>
            </a:r>
          </a:p>
        </p:txBody>
      </p:sp>
      <p:cxnSp>
        <p:nvCxnSpPr>
          <p:cNvPr id="115" name="Straight Arrow Connector 114">
            <a:extLst>
              <a:ext uri="{FF2B5EF4-FFF2-40B4-BE49-F238E27FC236}">
                <a16:creationId xmlns:a16="http://schemas.microsoft.com/office/drawing/2014/main" id="{EB42A292-F1B5-861D-7546-05185AC24156}"/>
              </a:ext>
            </a:extLst>
          </p:cNvPr>
          <p:cNvCxnSpPr>
            <a:cxnSpLocks/>
          </p:cNvCxnSpPr>
          <p:nvPr/>
        </p:nvCxnSpPr>
        <p:spPr>
          <a:xfrm>
            <a:off x="5902398" y="4195986"/>
            <a:ext cx="0" cy="177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C7312ADF-BD23-F84F-3EB0-95870508A3E4}"/>
              </a:ext>
            </a:extLst>
          </p:cNvPr>
          <p:cNvCxnSpPr>
            <a:cxnSpLocks/>
          </p:cNvCxnSpPr>
          <p:nvPr/>
        </p:nvCxnSpPr>
        <p:spPr>
          <a:xfrm>
            <a:off x="7021623" y="3256620"/>
            <a:ext cx="0" cy="215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6F5334A7-74A5-F7F1-2B35-A3F7251530FA}"/>
              </a:ext>
            </a:extLst>
          </p:cNvPr>
          <p:cNvSpPr txBox="1"/>
          <p:nvPr/>
        </p:nvSpPr>
        <p:spPr>
          <a:xfrm>
            <a:off x="7184783" y="3151799"/>
            <a:ext cx="841609" cy="307777"/>
          </a:xfrm>
          <a:prstGeom prst="rect">
            <a:avLst/>
          </a:prstGeom>
          <a:noFill/>
          <a:ln>
            <a:solidFill>
              <a:schemeClr val="tx1"/>
            </a:solidFill>
          </a:ln>
        </p:spPr>
        <p:txBody>
          <a:bodyPr wrap="square" rtlCol="0">
            <a:spAutoFit/>
          </a:bodyPr>
          <a:lstStyle/>
          <a:p>
            <a:r>
              <a:rPr lang="en-US" sz="1400" dirty="0"/>
              <a:t>Maybe</a:t>
            </a:r>
          </a:p>
        </p:txBody>
      </p:sp>
      <p:sp>
        <p:nvSpPr>
          <p:cNvPr id="124" name="Oval 123">
            <a:extLst>
              <a:ext uri="{FF2B5EF4-FFF2-40B4-BE49-F238E27FC236}">
                <a16:creationId xmlns:a16="http://schemas.microsoft.com/office/drawing/2014/main" id="{D6FB0F45-185B-488B-1699-D4DA36C0D948}"/>
              </a:ext>
            </a:extLst>
          </p:cNvPr>
          <p:cNvSpPr/>
          <p:nvPr/>
        </p:nvSpPr>
        <p:spPr>
          <a:xfrm>
            <a:off x="3046894" y="5374287"/>
            <a:ext cx="5784316" cy="73117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5" name="Elbow Connector 124">
            <a:extLst>
              <a:ext uri="{FF2B5EF4-FFF2-40B4-BE49-F238E27FC236}">
                <a16:creationId xmlns:a16="http://schemas.microsoft.com/office/drawing/2014/main" id="{D043D5DA-348E-41F6-952C-A7320A29001F}"/>
              </a:ext>
            </a:extLst>
          </p:cNvPr>
          <p:cNvCxnSpPr>
            <a:cxnSpLocks/>
            <a:endCxn id="23" idx="4"/>
          </p:cNvCxnSpPr>
          <p:nvPr/>
        </p:nvCxnSpPr>
        <p:spPr>
          <a:xfrm flipV="1">
            <a:off x="6375561" y="3136784"/>
            <a:ext cx="2878761" cy="161197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1B3D3946-9721-8E14-6DF8-2961B389DA40}"/>
              </a:ext>
            </a:extLst>
          </p:cNvPr>
          <p:cNvSpPr txBox="1"/>
          <p:nvPr/>
        </p:nvSpPr>
        <p:spPr>
          <a:xfrm>
            <a:off x="6427989" y="4393295"/>
            <a:ext cx="444221" cy="307777"/>
          </a:xfrm>
          <a:prstGeom prst="rect">
            <a:avLst/>
          </a:prstGeom>
          <a:noFill/>
          <a:ln>
            <a:solidFill>
              <a:schemeClr val="tx1"/>
            </a:solidFill>
          </a:ln>
        </p:spPr>
        <p:txBody>
          <a:bodyPr wrap="square" rtlCol="0">
            <a:spAutoFit/>
          </a:bodyPr>
          <a:lstStyle/>
          <a:p>
            <a:r>
              <a:rPr lang="en-US" sz="1400" dirty="0"/>
              <a:t>No</a:t>
            </a:r>
          </a:p>
        </p:txBody>
      </p:sp>
      <p:cxnSp>
        <p:nvCxnSpPr>
          <p:cNvPr id="129" name="Straight Arrow Connector 128">
            <a:extLst>
              <a:ext uri="{FF2B5EF4-FFF2-40B4-BE49-F238E27FC236}">
                <a16:creationId xmlns:a16="http://schemas.microsoft.com/office/drawing/2014/main" id="{F2BABB0F-DCFB-1005-6B33-63418832E45A}"/>
              </a:ext>
            </a:extLst>
          </p:cNvPr>
          <p:cNvCxnSpPr>
            <a:cxnSpLocks/>
          </p:cNvCxnSpPr>
          <p:nvPr/>
        </p:nvCxnSpPr>
        <p:spPr>
          <a:xfrm>
            <a:off x="5902398" y="5191587"/>
            <a:ext cx="0" cy="147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A5E9C842-F11A-CFC9-A6CD-E48E236062DB}"/>
              </a:ext>
            </a:extLst>
          </p:cNvPr>
          <p:cNvSpPr txBox="1"/>
          <p:nvPr/>
        </p:nvSpPr>
        <p:spPr>
          <a:xfrm>
            <a:off x="4310126" y="5555210"/>
            <a:ext cx="3921523" cy="369332"/>
          </a:xfrm>
          <a:prstGeom prst="rect">
            <a:avLst/>
          </a:prstGeom>
          <a:noFill/>
        </p:spPr>
        <p:txBody>
          <a:bodyPr wrap="none" rtlCol="0">
            <a:spAutoFit/>
          </a:bodyPr>
          <a:lstStyle/>
          <a:p>
            <a:r>
              <a:rPr lang="en-US" dirty="0"/>
              <a:t>Set Value and Cost Targets/Fund Project</a:t>
            </a:r>
          </a:p>
        </p:txBody>
      </p:sp>
      <p:sp>
        <p:nvSpPr>
          <p:cNvPr id="133" name="TextBox 132">
            <a:extLst>
              <a:ext uri="{FF2B5EF4-FFF2-40B4-BE49-F238E27FC236}">
                <a16:creationId xmlns:a16="http://schemas.microsoft.com/office/drawing/2014/main" id="{8F8D38FC-140A-B4E8-D675-3E53979A1989}"/>
              </a:ext>
            </a:extLst>
          </p:cNvPr>
          <p:cNvSpPr txBox="1"/>
          <p:nvPr/>
        </p:nvSpPr>
        <p:spPr>
          <a:xfrm>
            <a:off x="6093178" y="5046398"/>
            <a:ext cx="444221" cy="307777"/>
          </a:xfrm>
          <a:prstGeom prst="rect">
            <a:avLst/>
          </a:prstGeom>
          <a:noFill/>
          <a:ln>
            <a:solidFill>
              <a:schemeClr val="tx1"/>
            </a:solidFill>
          </a:ln>
        </p:spPr>
        <p:txBody>
          <a:bodyPr wrap="square" rtlCol="0">
            <a:spAutoFit/>
          </a:bodyPr>
          <a:lstStyle/>
          <a:p>
            <a:r>
              <a:rPr lang="en-US" sz="1400" dirty="0"/>
              <a:t>Yes</a:t>
            </a:r>
          </a:p>
        </p:txBody>
      </p:sp>
      <p:cxnSp>
        <p:nvCxnSpPr>
          <p:cNvPr id="134" name="Straight Arrow Connector 133">
            <a:extLst>
              <a:ext uri="{FF2B5EF4-FFF2-40B4-BE49-F238E27FC236}">
                <a16:creationId xmlns:a16="http://schemas.microsoft.com/office/drawing/2014/main" id="{0B63DDC8-CB1C-BD5E-8F53-0D3898E012A2}"/>
              </a:ext>
            </a:extLst>
          </p:cNvPr>
          <p:cNvCxnSpPr>
            <a:cxnSpLocks/>
          </p:cNvCxnSpPr>
          <p:nvPr/>
        </p:nvCxnSpPr>
        <p:spPr>
          <a:xfrm>
            <a:off x="3789602" y="1084245"/>
            <a:ext cx="3015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8457A57D-D873-2047-2CCA-58454A63CEAD}"/>
              </a:ext>
            </a:extLst>
          </p:cNvPr>
          <p:cNvCxnSpPr>
            <a:cxnSpLocks/>
            <a:stCxn id="12" idx="3"/>
            <a:endCxn id="13" idx="1"/>
          </p:cNvCxnSpPr>
          <p:nvPr/>
        </p:nvCxnSpPr>
        <p:spPr>
          <a:xfrm flipV="1">
            <a:off x="5749780" y="1201273"/>
            <a:ext cx="287719" cy="28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DC9654B6-1659-D0B4-7747-668536F52F7A}"/>
              </a:ext>
            </a:extLst>
          </p:cNvPr>
          <p:cNvCxnSpPr>
            <a:cxnSpLocks/>
            <a:stCxn id="13" idx="3"/>
          </p:cNvCxnSpPr>
          <p:nvPr/>
        </p:nvCxnSpPr>
        <p:spPr>
          <a:xfrm>
            <a:off x="7874177" y="1201273"/>
            <a:ext cx="293532" cy="8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376FA214-E925-8E7D-2763-E4BD4A8A753E}"/>
              </a:ext>
            </a:extLst>
          </p:cNvPr>
          <p:cNvCxnSpPr>
            <a:cxnSpLocks/>
            <a:stCxn id="14" idx="2"/>
          </p:cNvCxnSpPr>
          <p:nvPr/>
        </p:nvCxnSpPr>
        <p:spPr>
          <a:xfrm rot="5400000">
            <a:off x="6816771" y="-89454"/>
            <a:ext cx="307777" cy="3927511"/>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05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F9F5-4765-A5A6-3B00-AA752F4699BF}"/>
              </a:ext>
            </a:extLst>
          </p:cNvPr>
          <p:cNvSpPr>
            <a:spLocks noGrp="1"/>
          </p:cNvSpPr>
          <p:nvPr>
            <p:ph type="title"/>
          </p:nvPr>
        </p:nvSpPr>
        <p:spPr/>
        <p:txBody>
          <a:bodyPr>
            <a:noAutofit/>
          </a:bodyPr>
          <a:lstStyle/>
          <a:p>
            <a:pPr algn="ctr"/>
            <a:r>
              <a:rPr lang="en-US" sz="3600" dirty="0">
                <a:latin typeface="Calibri" panose="020F0502020204030204" pitchFamily="34" charset="0"/>
                <a:ea typeface="Calibri" panose="020F0502020204030204" pitchFamily="34" charset="0"/>
                <a:cs typeface="Times New Roman" panose="02020603050405020304" pitchFamily="18" charset="0"/>
              </a:rPr>
              <a:t>How is design steered </a:t>
            </a:r>
            <a:r>
              <a:rPr lang="en-US" sz="3600" dirty="0">
                <a:effectLst/>
                <a:latin typeface="Calibri" panose="020F0502020204030204" pitchFamily="34" charset="0"/>
                <a:ea typeface="Calibri" panose="020F0502020204030204" pitchFamily="34" charset="0"/>
                <a:cs typeface="Times New Roman" panose="02020603050405020304" pitchFamily="18" charset="0"/>
              </a:rPr>
              <a:t>to project Value/Cost targets?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4834A38F-8850-59C3-3FDB-D26D5E5DDAEC}"/>
              </a:ext>
            </a:extLst>
          </p:cNvPr>
          <p:cNvSpPr>
            <a:spLocks noGrp="1"/>
          </p:cNvSpPr>
          <p:nvPr>
            <p:ph idx="1"/>
          </p:nvPr>
        </p:nvSpPr>
        <p:spPr>
          <a:xfrm>
            <a:off x="696798" y="1806771"/>
            <a:ext cx="10515600" cy="4351338"/>
          </a:xfrm>
        </p:spPr>
        <p:txBody>
          <a:bodyPr>
            <a:normAutofit lnSpcReduction="10000"/>
          </a:bodyPr>
          <a:lstStyle/>
          <a:p>
            <a:pPr marL="0" indent="0">
              <a:buNone/>
            </a:pPr>
            <a:r>
              <a:rPr lang="en-US" sz="2400" dirty="0">
                <a:solidFill>
                  <a:srgbClr val="000000"/>
                </a:solidFill>
                <a:effectLst/>
                <a:ea typeface="MS Mincho" panose="02020609040205080304" pitchFamily="49" charset="-128"/>
              </a:rPr>
              <a:t>“In TVD current best practice, once targets are set,</a:t>
            </a:r>
            <a:r>
              <a:rPr lang="en-US" sz="2400" b="1" dirty="0">
                <a:solidFill>
                  <a:srgbClr val="000000"/>
                </a:solidFill>
                <a:effectLst/>
                <a:ea typeface="MS Mincho" panose="02020609040205080304" pitchFamily="49" charset="-128"/>
              </a:rPr>
              <a:t> </a:t>
            </a:r>
            <a:r>
              <a:rPr lang="en-US" sz="2400" dirty="0">
                <a:solidFill>
                  <a:srgbClr val="000000"/>
                </a:solidFill>
                <a:ea typeface="MS Mincho" panose="02020609040205080304" pitchFamily="49" charset="-128"/>
              </a:rPr>
              <a:t>cross-functional </a:t>
            </a:r>
            <a:r>
              <a:rPr lang="en-US" sz="2400" b="1" dirty="0">
                <a:solidFill>
                  <a:srgbClr val="000000"/>
                </a:solidFill>
                <a:ea typeface="MS Mincho" panose="02020609040205080304" pitchFamily="49" charset="-128"/>
              </a:rPr>
              <a:t>innovation teams </a:t>
            </a:r>
            <a:r>
              <a:rPr lang="en-US" sz="2400" dirty="0">
                <a:solidFill>
                  <a:srgbClr val="000000"/>
                </a:solidFill>
                <a:ea typeface="MS Mincho" panose="02020609040205080304" pitchFamily="49" charset="-128"/>
              </a:rPr>
              <a:t>create </a:t>
            </a:r>
            <a:r>
              <a:rPr lang="en-US" sz="2400" dirty="0">
                <a:solidFill>
                  <a:srgbClr val="000000"/>
                </a:solidFill>
                <a:effectLst/>
                <a:ea typeface="MS Mincho" panose="02020609040205080304" pitchFamily="49" charset="-128"/>
              </a:rPr>
              <a:t>multiple alternatives for building systems and components using </a:t>
            </a:r>
            <a:r>
              <a:rPr lang="en-US" sz="2400" b="1" dirty="0">
                <a:solidFill>
                  <a:srgbClr val="000000"/>
                </a:solidFill>
                <a:effectLst/>
                <a:ea typeface="MS Mincho" panose="02020609040205080304" pitchFamily="49" charset="-128"/>
              </a:rPr>
              <a:t>set-based design</a:t>
            </a:r>
            <a:r>
              <a:rPr lang="en-US" sz="2400" dirty="0">
                <a:solidFill>
                  <a:srgbClr val="000000"/>
                </a:solidFill>
                <a:effectLst/>
                <a:ea typeface="MS Mincho" panose="02020609040205080304" pitchFamily="49" charset="-128"/>
              </a:rPr>
              <a:t>, then evaluate those alternatives against factors relevant for differentiating them</a:t>
            </a:r>
            <a:r>
              <a:rPr lang="en-US" sz="2400" dirty="0">
                <a:solidFill>
                  <a:srgbClr val="000000"/>
                </a:solidFill>
                <a:ea typeface="MS Mincho" panose="02020609040205080304" pitchFamily="49" charset="-128"/>
              </a:rPr>
              <a:t>, u</a:t>
            </a:r>
            <a:r>
              <a:rPr lang="en-US" sz="2400" dirty="0">
                <a:solidFill>
                  <a:srgbClr val="000000"/>
                </a:solidFill>
                <a:effectLst/>
                <a:ea typeface="MS Mincho" panose="02020609040205080304" pitchFamily="49" charset="-128"/>
              </a:rPr>
              <a:t>sing </a:t>
            </a:r>
            <a:r>
              <a:rPr lang="en-US" sz="2400" b="1" dirty="0">
                <a:solidFill>
                  <a:srgbClr val="000000"/>
                </a:solidFill>
                <a:effectLst/>
                <a:ea typeface="MS Mincho" panose="02020609040205080304" pitchFamily="49" charset="-128"/>
              </a:rPr>
              <a:t>Choosing by Advantages</a:t>
            </a:r>
            <a:r>
              <a:rPr lang="en-US" sz="2400" dirty="0">
                <a:solidFill>
                  <a:srgbClr val="000000"/>
                </a:solidFill>
                <a:effectLst/>
                <a:ea typeface="MS Mincho" panose="02020609040205080304" pitchFamily="49" charset="-128"/>
              </a:rPr>
              <a:t>. </a:t>
            </a:r>
            <a:r>
              <a:rPr lang="en-US" sz="2400" dirty="0">
                <a:solidFill>
                  <a:srgbClr val="000000"/>
                </a:solidFill>
                <a:ea typeface="MS Mincho" panose="02020609040205080304" pitchFamily="49" charset="-128"/>
              </a:rPr>
              <a:t>T</a:t>
            </a:r>
            <a:r>
              <a:rPr lang="en-US" sz="2400" dirty="0">
                <a:solidFill>
                  <a:srgbClr val="000000"/>
                </a:solidFill>
                <a:effectLst/>
                <a:ea typeface="MS Mincho" panose="02020609040205080304" pitchFamily="49" charset="-128"/>
              </a:rPr>
              <a:t>he total importance of advantages of each are determined, then evaluated against their cost. If none of the alternatives is found to deliver their part of target value, design’s job is not yet done, regardless of cost. If target values are achieved, but at greater than target cost, designers continue striving for ways to achieve target values at lower cost using </a:t>
            </a:r>
            <a:r>
              <a:rPr lang="en-US" sz="2400" b="1" dirty="0">
                <a:solidFill>
                  <a:srgbClr val="000000"/>
                </a:solidFill>
                <a:effectLst/>
                <a:ea typeface="MS Mincho" panose="02020609040205080304" pitchFamily="49" charset="-128"/>
              </a:rPr>
              <a:t>value engineering </a:t>
            </a:r>
            <a:r>
              <a:rPr lang="en-US" sz="2400" dirty="0">
                <a:solidFill>
                  <a:srgbClr val="000000"/>
                </a:solidFill>
                <a:effectLst/>
                <a:ea typeface="MS Mincho" panose="02020609040205080304" pitchFamily="49" charset="-128"/>
              </a:rPr>
              <a:t>methods.” </a:t>
            </a:r>
          </a:p>
          <a:p>
            <a:pPr marL="0" indent="0">
              <a:buNone/>
            </a:pPr>
            <a:endParaRPr lang="en-US" sz="2400" dirty="0">
              <a:solidFill>
                <a:srgbClr val="000000"/>
              </a:solidFill>
              <a:effectLst/>
              <a:ea typeface="MS Mincho" panose="02020609040205080304" pitchFamily="49" charset="-128"/>
            </a:endParaRPr>
          </a:p>
          <a:p>
            <a:pPr marL="0" indent="0">
              <a:buNone/>
            </a:pPr>
            <a:r>
              <a:rPr lang="en-US" sz="2400" dirty="0">
                <a:solidFill>
                  <a:srgbClr val="000000"/>
                </a:solidFill>
                <a:ea typeface="MS Mincho" panose="02020609040205080304" pitchFamily="49" charset="-128"/>
              </a:rPr>
              <a:t> </a:t>
            </a:r>
            <a:endParaRPr lang="en-US" sz="2400" dirty="0">
              <a:solidFill>
                <a:srgbClr val="000000"/>
              </a:solidFill>
              <a:effectLst/>
              <a:ea typeface="MS Mincho" panose="02020609040205080304" pitchFamily="49" charset="-128"/>
            </a:endParaRPr>
          </a:p>
          <a:p>
            <a:pPr marL="0" indent="0">
              <a:buNone/>
            </a:pPr>
            <a:r>
              <a:rPr lang="en-US" sz="2400" dirty="0">
                <a:effectLst/>
                <a:latin typeface="Times New Roman" panose="02020603050405020304" pitchFamily="18" charset="0"/>
                <a:ea typeface="Times New Roman" panose="02020603050405020304" pitchFamily="18" charset="0"/>
              </a:rPr>
              <a:t>	 </a:t>
            </a:r>
          </a:p>
          <a:p>
            <a:pPr marL="0" indent="0">
              <a:buNone/>
            </a:pPr>
            <a:endParaRPr lang="en-US" sz="3600" dirty="0">
              <a:highlight>
                <a:srgbClr val="FFFF00"/>
              </a:highlight>
            </a:endParaRPr>
          </a:p>
        </p:txBody>
      </p:sp>
      <p:sp>
        <p:nvSpPr>
          <p:cNvPr id="4" name="Rounded Rectangle 3">
            <a:extLst>
              <a:ext uri="{FF2B5EF4-FFF2-40B4-BE49-F238E27FC236}">
                <a16:creationId xmlns:a16="http://schemas.microsoft.com/office/drawing/2014/main" id="{404A4371-C464-8A9A-5154-5D2C14359044}"/>
              </a:ext>
            </a:extLst>
          </p:cNvPr>
          <p:cNvSpPr/>
          <p:nvPr/>
        </p:nvSpPr>
        <p:spPr>
          <a:xfrm>
            <a:off x="3051142" y="5184743"/>
            <a:ext cx="5806911" cy="622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a typeface="MS Mincho" panose="02020609040205080304" pitchFamily="49" charset="-128"/>
              </a:rPr>
              <a:t>F</a:t>
            </a:r>
            <a:r>
              <a:rPr lang="en-US" sz="1800" dirty="0">
                <a:solidFill>
                  <a:schemeClr val="bg1"/>
                </a:solidFill>
                <a:effectLst/>
                <a:ea typeface="MS Mincho" panose="02020609040205080304" pitchFamily="49" charset="-128"/>
              </a:rPr>
              <a:t>rom a soon-to-be-published book titled </a:t>
            </a:r>
          </a:p>
          <a:p>
            <a:pPr algn="ctr"/>
            <a:r>
              <a:rPr lang="en-US" dirty="0">
                <a:solidFill>
                  <a:schemeClr val="bg1"/>
                </a:solidFill>
                <a:ea typeface="MS Mincho" panose="02020609040205080304" pitchFamily="49" charset="-128"/>
              </a:rPr>
              <a:t>&lt;</a:t>
            </a:r>
            <a:r>
              <a:rPr lang="en-US" sz="1800" dirty="0">
                <a:solidFill>
                  <a:schemeClr val="bg1"/>
                </a:solidFill>
                <a:effectLst/>
                <a:ea typeface="MS Mincho" panose="02020609040205080304" pitchFamily="49" charset="-128"/>
              </a:rPr>
              <a:t>Target Value Delivery of Building Projects&gt;</a:t>
            </a:r>
            <a:endParaRPr lang="en-US" dirty="0">
              <a:solidFill>
                <a:schemeClr val="bg1"/>
              </a:solidFill>
            </a:endParaRPr>
          </a:p>
        </p:txBody>
      </p:sp>
      <p:sp>
        <p:nvSpPr>
          <p:cNvPr id="5" name="Slide Number Placeholder 4">
            <a:extLst>
              <a:ext uri="{FF2B5EF4-FFF2-40B4-BE49-F238E27FC236}">
                <a16:creationId xmlns:a16="http://schemas.microsoft.com/office/drawing/2014/main" id="{9C29A47B-9FAB-3D0D-CB50-DC92B2F0A7C0}"/>
              </a:ext>
            </a:extLst>
          </p:cNvPr>
          <p:cNvSpPr>
            <a:spLocks noGrp="1"/>
          </p:cNvSpPr>
          <p:nvPr>
            <p:ph type="sldNum" sz="quarter" idx="12"/>
          </p:nvPr>
        </p:nvSpPr>
        <p:spPr/>
        <p:txBody>
          <a:bodyPr/>
          <a:lstStyle/>
          <a:p>
            <a:fld id="{F87E1095-7DA4-2C48-8A11-DF3236136929}" type="slidenum">
              <a:rPr lang="en-US" smtClean="0"/>
              <a:t>6</a:t>
            </a:fld>
            <a:endParaRPr lang="en-US"/>
          </a:p>
        </p:txBody>
      </p:sp>
    </p:spTree>
    <p:extLst>
      <p:ext uri="{BB962C8B-B14F-4D97-AF65-F5344CB8AC3E}">
        <p14:creationId xmlns:p14="http://schemas.microsoft.com/office/powerpoint/2010/main" val="75152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608A561-D614-5CAD-2AC4-5A50F64C8FE9}"/>
              </a:ext>
            </a:extLst>
          </p:cNvPr>
          <p:cNvSpPr>
            <a:spLocks noGrp="1" noChangeArrowheads="1"/>
          </p:cNvSpPr>
          <p:nvPr>
            <p:ph type="title"/>
          </p:nvPr>
        </p:nvSpPr>
        <p:spPr>
          <a:xfrm>
            <a:off x="1656523" y="152400"/>
            <a:ext cx="8744778" cy="762000"/>
          </a:xfrm>
          <a:noFill/>
        </p:spPr>
        <p:txBody>
          <a:bodyPr>
            <a:normAutofit fontScale="90000"/>
          </a:bodyPr>
          <a:lstStyle/>
          <a:p>
            <a:pPr algn="ctr" eaLnBrk="1" hangingPunct="1"/>
            <a:r>
              <a:rPr lang="en-US" altLang="en-US" dirty="0">
                <a:solidFill>
                  <a:srgbClr val="002060"/>
                </a:solidFill>
                <a:ea typeface="ＭＳ Ｐゴシック" panose="020B0600070205080204" pitchFamily="34" charset="-128"/>
              </a:rPr>
              <a:t>How is Design organized on TVD Projects?:Innovation Teams</a:t>
            </a:r>
          </a:p>
        </p:txBody>
      </p:sp>
      <p:grpSp>
        <p:nvGrpSpPr>
          <p:cNvPr id="44035" name="Group 3">
            <a:extLst>
              <a:ext uri="{FF2B5EF4-FFF2-40B4-BE49-F238E27FC236}">
                <a16:creationId xmlns:a16="http://schemas.microsoft.com/office/drawing/2014/main" id="{0E125DFA-9E3F-7E06-4AEC-B7D6CEE68270}"/>
              </a:ext>
            </a:extLst>
          </p:cNvPr>
          <p:cNvGrpSpPr>
            <a:grpSpLocks/>
          </p:cNvGrpSpPr>
          <p:nvPr/>
        </p:nvGrpSpPr>
        <p:grpSpPr bwMode="auto">
          <a:xfrm rot="5400000">
            <a:off x="3949700" y="431800"/>
            <a:ext cx="5321300" cy="6286500"/>
            <a:chOff x="586" y="356"/>
            <a:chExt cx="3600" cy="3960"/>
          </a:xfrm>
        </p:grpSpPr>
        <p:sp>
          <p:nvSpPr>
            <p:cNvPr id="44045" name="_s1057">
              <a:extLst>
                <a:ext uri="{FF2B5EF4-FFF2-40B4-BE49-F238E27FC236}">
                  <a16:creationId xmlns:a16="http://schemas.microsoft.com/office/drawing/2014/main" id="{54B27BD1-1837-DBC2-A9E4-6D8592A3D224}"/>
                </a:ext>
              </a:extLst>
            </p:cNvPr>
            <p:cNvSpPr>
              <a:spLocks noChangeArrowheads="1"/>
            </p:cNvSpPr>
            <p:nvPr/>
          </p:nvSpPr>
          <p:spPr bwMode="auto">
            <a:xfrm>
              <a:off x="2602" y="2516"/>
              <a:ext cx="1296" cy="1296"/>
            </a:xfrm>
            <a:prstGeom prst="ellipse">
              <a:avLst/>
            </a:prstGeom>
            <a:solidFill>
              <a:srgbClr val="808000">
                <a:alpha val="25882"/>
              </a:srgbClr>
            </a:solidFill>
            <a:ln w="28575">
              <a:solidFill>
                <a:srgbClr val="999933"/>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46" name="_s1049">
              <a:extLst>
                <a:ext uri="{FF2B5EF4-FFF2-40B4-BE49-F238E27FC236}">
                  <a16:creationId xmlns:a16="http://schemas.microsoft.com/office/drawing/2014/main" id="{DF4ED29B-C24A-B39C-8A5E-CF8F85603497}"/>
                </a:ext>
              </a:extLst>
            </p:cNvPr>
            <p:cNvSpPr>
              <a:spLocks noChangeArrowheads="1"/>
            </p:cNvSpPr>
            <p:nvPr/>
          </p:nvSpPr>
          <p:spPr bwMode="auto">
            <a:xfrm>
              <a:off x="1738" y="356"/>
              <a:ext cx="1296" cy="1296"/>
            </a:xfrm>
            <a:prstGeom prst="ellipse">
              <a:avLst/>
            </a:prstGeom>
            <a:solidFill>
              <a:srgbClr val="990000">
                <a:alpha val="25098"/>
              </a:srgbClr>
            </a:solidFill>
            <a:ln w="28575">
              <a:solidFill>
                <a:srgbClr val="A50021"/>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47" name="_s1051">
              <a:extLst>
                <a:ext uri="{FF2B5EF4-FFF2-40B4-BE49-F238E27FC236}">
                  <a16:creationId xmlns:a16="http://schemas.microsoft.com/office/drawing/2014/main" id="{62ECBC8D-2D30-9B1F-84D3-1B7C627A3203}"/>
                </a:ext>
              </a:extLst>
            </p:cNvPr>
            <p:cNvSpPr>
              <a:spLocks noChangeArrowheads="1"/>
            </p:cNvSpPr>
            <p:nvPr/>
          </p:nvSpPr>
          <p:spPr bwMode="auto">
            <a:xfrm>
              <a:off x="2890" y="1652"/>
              <a:ext cx="1296" cy="1296"/>
            </a:xfrm>
            <a:prstGeom prst="ellipse">
              <a:avLst/>
            </a:prstGeom>
            <a:solidFill>
              <a:srgbClr val="339966">
                <a:alpha val="25098"/>
              </a:srgbClr>
            </a:solidFill>
            <a:ln w="28575">
              <a:solidFill>
                <a:srgbClr val="008000"/>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48" name="_s1053">
              <a:extLst>
                <a:ext uri="{FF2B5EF4-FFF2-40B4-BE49-F238E27FC236}">
                  <a16:creationId xmlns:a16="http://schemas.microsoft.com/office/drawing/2014/main" id="{F9199B2B-4324-BB0E-93EE-80002AE3971D}"/>
                </a:ext>
              </a:extLst>
            </p:cNvPr>
            <p:cNvSpPr>
              <a:spLocks noChangeArrowheads="1"/>
            </p:cNvSpPr>
            <p:nvPr/>
          </p:nvSpPr>
          <p:spPr bwMode="auto">
            <a:xfrm>
              <a:off x="2530" y="927"/>
              <a:ext cx="1296" cy="1224"/>
            </a:xfrm>
            <a:prstGeom prst="ellipse">
              <a:avLst/>
            </a:prstGeom>
            <a:solidFill>
              <a:srgbClr val="B2B2B2">
                <a:alpha val="25098"/>
              </a:srgbClr>
            </a:solidFill>
            <a:ln w="28575">
              <a:solidFill>
                <a:srgbClr val="B2B2B2"/>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49" name="_s1055">
              <a:extLst>
                <a:ext uri="{FF2B5EF4-FFF2-40B4-BE49-F238E27FC236}">
                  <a16:creationId xmlns:a16="http://schemas.microsoft.com/office/drawing/2014/main" id="{E0C6FCAC-970A-8F2E-6278-7B64BBEA10BE}"/>
                </a:ext>
              </a:extLst>
            </p:cNvPr>
            <p:cNvSpPr>
              <a:spLocks noChangeArrowheads="1"/>
            </p:cNvSpPr>
            <p:nvPr/>
          </p:nvSpPr>
          <p:spPr bwMode="auto">
            <a:xfrm>
              <a:off x="1018" y="932"/>
              <a:ext cx="1296" cy="1224"/>
            </a:xfrm>
            <a:prstGeom prst="ellipse">
              <a:avLst/>
            </a:prstGeom>
            <a:solidFill>
              <a:srgbClr val="FF9900">
                <a:alpha val="25098"/>
              </a:srgbClr>
            </a:solidFill>
            <a:ln w="28575">
              <a:solidFill>
                <a:srgbClr val="FF9900"/>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50" name="_s1059">
              <a:extLst>
                <a:ext uri="{FF2B5EF4-FFF2-40B4-BE49-F238E27FC236}">
                  <a16:creationId xmlns:a16="http://schemas.microsoft.com/office/drawing/2014/main" id="{85E26A7E-EAB7-6F5A-DD85-716BCE346EDB}"/>
                </a:ext>
              </a:extLst>
            </p:cNvPr>
            <p:cNvSpPr>
              <a:spLocks noChangeArrowheads="1"/>
            </p:cNvSpPr>
            <p:nvPr/>
          </p:nvSpPr>
          <p:spPr bwMode="auto">
            <a:xfrm>
              <a:off x="1738" y="3020"/>
              <a:ext cx="1296" cy="1296"/>
            </a:xfrm>
            <a:prstGeom prst="ellipse">
              <a:avLst/>
            </a:prstGeom>
            <a:solidFill>
              <a:srgbClr val="990000">
                <a:alpha val="25098"/>
              </a:srgbClr>
            </a:solidFill>
            <a:ln w="28575">
              <a:solidFill>
                <a:srgbClr val="A50021"/>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51" name="_s1061">
              <a:extLst>
                <a:ext uri="{FF2B5EF4-FFF2-40B4-BE49-F238E27FC236}">
                  <a16:creationId xmlns:a16="http://schemas.microsoft.com/office/drawing/2014/main" id="{8E110DDA-0514-C842-9ECD-A6661ED23456}"/>
                </a:ext>
              </a:extLst>
            </p:cNvPr>
            <p:cNvSpPr>
              <a:spLocks noChangeArrowheads="1"/>
            </p:cNvSpPr>
            <p:nvPr/>
          </p:nvSpPr>
          <p:spPr bwMode="auto">
            <a:xfrm>
              <a:off x="874" y="2516"/>
              <a:ext cx="1296" cy="1296"/>
            </a:xfrm>
            <a:prstGeom prst="ellipse">
              <a:avLst/>
            </a:prstGeom>
            <a:solidFill>
              <a:srgbClr val="666699">
                <a:alpha val="25098"/>
              </a:srgbClr>
            </a:solidFill>
            <a:ln w="28575">
              <a:solidFill>
                <a:srgbClr val="666699"/>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52" name="_s1063">
              <a:extLst>
                <a:ext uri="{FF2B5EF4-FFF2-40B4-BE49-F238E27FC236}">
                  <a16:creationId xmlns:a16="http://schemas.microsoft.com/office/drawing/2014/main" id="{E9F29173-ECFF-2922-FAE1-9CCD4CBB7D4B}"/>
                </a:ext>
              </a:extLst>
            </p:cNvPr>
            <p:cNvSpPr>
              <a:spLocks noChangeArrowheads="1"/>
            </p:cNvSpPr>
            <p:nvPr/>
          </p:nvSpPr>
          <p:spPr bwMode="auto">
            <a:xfrm>
              <a:off x="1738" y="1508"/>
              <a:ext cx="1296" cy="1656"/>
            </a:xfrm>
            <a:prstGeom prst="ellipse">
              <a:avLst/>
            </a:prstGeom>
            <a:solidFill>
              <a:srgbClr val="FFFF00">
                <a:alpha val="25098"/>
              </a:srgbClr>
            </a:solidFill>
            <a:ln w="28575">
              <a:solidFill>
                <a:srgbClr val="B2B2B2"/>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sp>
          <p:nvSpPr>
            <p:cNvPr id="44053" name="_s1065">
              <a:extLst>
                <a:ext uri="{FF2B5EF4-FFF2-40B4-BE49-F238E27FC236}">
                  <a16:creationId xmlns:a16="http://schemas.microsoft.com/office/drawing/2014/main" id="{F143CFAA-52DD-2972-BFDA-10034DBFB9DE}"/>
                </a:ext>
              </a:extLst>
            </p:cNvPr>
            <p:cNvSpPr>
              <a:spLocks noChangeArrowheads="1"/>
            </p:cNvSpPr>
            <p:nvPr/>
          </p:nvSpPr>
          <p:spPr bwMode="auto">
            <a:xfrm>
              <a:off x="586" y="1702"/>
              <a:ext cx="1296" cy="1296"/>
            </a:xfrm>
            <a:prstGeom prst="ellipse">
              <a:avLst/>
            </a:prstGeom>
            <a:solidFill>
              <a:srgbClr val="4C6D80">
                <a:alpha val="25098"/>
              </a:srgbClr>
            </a:solidFill>
            <a:ln w="28575">
              <a:solidFill>
                <a:srgbClr val="4C6D80"/>
              </a:solidFill>
              <a:round/>
              <a:headEnd/>
              <a:tailEnd/>
            </a:ln>
          </p:spPr>
          <p:txBody>
            <a:bodyPr anchor="ct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endParaRPr lang="en-US" altLang="en-US">
                <a:latin typeface="+mn-lt"/>
              </a:endParaRPr>
            </a:p>
          </p:txBody>
        </p:sp>
      </p:grpSp>
      <p:sp>
        <p:nvSpPr>
          <p:cNvPr id="44036" name="Text Box 13">
            <a:extLst>
              <a:ext uri="{FF2B5EF4-FFF2-40B4-BE49-F238E27FC236}">
                <a16:creationId xmlns:a16="http://schemas.microsoft.com/office/drawing/2014/main" id="{6D335F98-5377-363A-B263-F4FEB3E019A9}"/>
              </a:ext>
            </a:extLst>
          </p:cNvPr>
          <p:cNvSpPr txBox="1">
            <a:spLocks noChangeArrowheads="1"/>
          </p:cNvSpPr>
          <p:nvPr/>
        </p:nvSpPr>
        <p:spPr bwMode="auto">
          <a:xfrm>
            <a:off x="6172200" y="1690688"/>
            <a:ext cx="990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M/E/P</a:t>
            </a:r>
          </a:p>
        </p:txBody>
      </p:sp>
      <p:sp>
        <p:nvSpPr>
          <p:cNvPr id="44037" name="Text Box 14">
            <a:extLst>
              <a:ext uri="{FF2B5EF4-FFF2-40B4-BE49-F238E27FC236}">
                <a16:creationId xmlns:a16="http://schemas.microsoft.com/office/drawing/2014/main" id="{87E94DCE-EE06-4C4E-10C7-427A0EECAC9A}"/>
              </a:ext>
            </a:extLst>
          </p:cNvPr>
          <p:cNvSpPr txBox="1">
            <a:spLocks noChangeArrowheads="1"/>
          </p:cNvSpPr>
          <p:nvPr/>
        </p:nvSpPr>
        <p:spPr bwMode="auto">
          <a:xfrm>
            <a:off x="5661025" y="3063875"/>
            <a:ext cx="182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2800" b="1" dirty="0">
                <a:latin typeface="+mn-lt"/>
              </a:rPr>
              <a:t>Team Leaders</a:t>
            </a:r>
          </a:p>
        </p:txBody>
      </p:sp>
      <p:sp>
        <p:nvSpPr>
          <p:cNvPr id="44038" name="Text Box 15">
            <a:extLst>
              <a:ext uri="{FF2B5EF4-FFF2-40B4-BE49-F238E27FC236}">
                <a16:creationId xmlns:a16="http://schemas.microsoft.com/office/drawing/2014/main" id="{0B15D98F-2783-D5F0-F789-E8A128875577}"/>
              </a:ext>
            </a:extLst>
          </p:cNvPr>
          <p:cNvSpPr txBox="1">
            <a:spLocks noChangeArrowheads="1"/>
          </p:cNvSpPr>
          <p:nvPr/>
        </p:nvSpPr>
        <p:spPr bwMode="auto">
          <a:xfrm>
            <a:off x="7307263" y="233045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Structure</a:t>
            </a:r>
          </a:p>
        </p:txBody>
      </p:sp>
      <p:sp>
        <p:nvSpPr>
          <p:cNvPr id="44039" name="Text Box 16">
            <a:extLst>
              <a:ext uri="{FF2B5EF4-FFF2-40B4-BE49-F238E27FC236}">
                <a16:creationId xmlns:a16="http://schemas.microsoft.com/office/drawing/2014/main" id="{E500847D-BE98-D438-EC38-DB8677A842AE}"/>
              </a:ext>
            </a:extLst>
          </p:cNvPr>
          <p:cNvSpPr txBox="1">
            <a:spLocks noChangeArrowheads="1"/>
          </p:cNvSpPr>
          <p:nvPr/>
        </p:nvSpPr>
        <p:spPr bwMode="auto">
          <a:xfrm>
            <a:off x="7216775" y="4797426"/>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Landscape</a:t>
            </a:r>
          </a:p>
        </p:txBody>
      </p:sp>
      <p:sp>
        <p:nvSpPr>
          <p:cNvPr id="44040" name="Text Box 17">
            <a:extLst>
              <a:ext uri="{FF2B5EF4-FFF2-40B4-BE49-F238E27FC236}">
                <a16:creationId xmlns:a16="http://schemas.microsoft.com/office/drawing/2014/main" id="{0142BAD5-C4AF-E380-CE7B-044D3B0FA157}"/>
              </a:ext>
            </a:extLst>
          </p:cNvPr>
          <p:cNvSpPr txBox="1">
            <a:spLocks noChangeArrowheads="1"/>
          </p:cNvSpPr>
          <p:nvPr/>
        </p:nvSpPr>
        <p:spPr bwMode="auto">
          <a:xfrm>
            <a:off x="5829300" y="5349875"/>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Material Handling</a:t>
            </a:r>
          </a:p>
        </p:txBody>
      </p:sp>
      <p:sp>
        <p:nvSpPr>
          <p:cNvPr id="44041" name="Text Box 18">
            <a:extLst>
              <a:ext uri="{FF2B5EF4-FFF2-40B4-BE49-F238E27FC236}">
                <a16:creationId xmlns:a16="http://schemas.microsoft.com/office/drawing/2014/main" id="{F79EF264-8DF0-690E-08B8-76BF3799960B}"/>
              </a:ext>
            </a:extLst>
          </p:cNvPr>
          <p:cNvSpPr txBox="1">
            <a:spLocks noChangeArrowheads="1"/>
          </p:cNvSpPr>
          <p:nvPr/>
        </p:nvSpPr>
        <p:spPr bwMode="auto">
          <a:xfrm>
            <a:off x="4686300" y="4708525"/>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Vertical Transp.</a:t>
            </a:r>
          </a:p>
        </p:txBody>
      </p:sp>
      <p:sp>
        <p:nvSpPr>
          <p:cNvPr id="44042" name="Text Box 19">
            <a:extLst>
              <a:ext uri="{FF2B5EF4-FFF2-40B4-BE49-F238E27FC236}">
                <a16:creationId xmlns:a16="http://schemas.microsoft.com/office/drawing/2014/main" id="{388732C1-B122-AEAB-FF40-F51D251341B0}"/>
              </a:ext>
            </a:extLst>
          </p:cNvPr>
          <p:cNvSpPr txBox="1">
            <a:spLocks noChangeArrowheads="1"/>
          </p:cNvSpPr>
          <p:nvPr/>
        </p:nvSpPr>
        <p:spPr bwMode="auto">
          <a:xfrm>
            <a:off x="7764463" y="3336925"/>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Site Improvements</a:t>
            </a:r>
          </a:p>
        </p:txBody>
      </p:sp>
      <p:sp>
        <p:nvSpPr>
          <p:cNvPr id="44043" name="Text Box 20">
            <a:extLst>
              <a:ext uri="{FF2B5EF4-FFF2-40B4-BE49-F238E27FC236}">
                <a16:creationId xmlns:a16="http://schemas.microsoft.com/office/drawing/2014/main" id="{73FA4677-9AC8-EBD2-47DF-8B6293161240}"/>
              </a:ext>
            </a:extLst>
          </p:cNvPr>
          <p:cNvSpPr txBox="1">
            <a:spLocks noChangeArrowheads="1"/>
          </p:cNvSpPr>
          <p:nvPr/>
        </p:nvSpPr>
        <p:spPr bwMode="auto">
          <a:xfrm>
            <a:off x="3840163" y="3246438"/>
            <a:ext cx="1181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a:latin typeface="+mn-lt"/>
              </a:rPr>
              <a:t>Interior/ Finishes</a:t>
            </a:r>
          </a:p>
        </p:txBody>
      </p:sp>
      <p:sp>
        <p:nvSpPr>
          <p:cNvPr id="44044" name="Text Box 21">
            <a:extLst>
              <a:ext uri="{FF2B5EF4-FFF2-40B4-BE49-F238E27FC236}">
                <a16:creationId xmlns:a16="http://schemas.microsoft.com/office/drawing/2014/main" id="{2E5CF821-AF5C-D420-D517-0440751BAAF9}"/>
              </a:ext>
            </a:extLst>
          </p:cNvPr>
          <p:cNvSpPr txBox="1">
            <a:spLocks noChangeArrowheads="1"/>
          </p:cNvSpPr>
          <p:nvPr/>
        </p:nvSpPr>
        <p:spPr bwMode="auto">
          <a:xfrm>
            <a:off x="4473575" y="1965325"/>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Narrow" panose="020B0604020202020204" pitchFamily="34" charset="0"/>
                <a:cs typeface="Arial" panose="020B0604020202020204" pitchFamily="34" charset="0"/>
              </a:defRPr>
            </a:lvl1pPr>
            <a:lvl2pPr marL="37931725" indent="-37474525">
              <a:defRPr sz="1600">
                <a:solidFill>
                  <a:schemeClr val="tx1"/>
                </a:solidFill>
                <a:latin typeface="Arial Narrow" panose="020B0604020202020204" pitchFamily="34" charset="0"/>
                <a:cs typeface="Arial" panose="020B0604020202020204" pitchFamily="34" charset="0"/>
              </a:defRPr>
            </a:lvl2pPr>
            <a:lvl3pPr>
              <a:defRPr sz="1600">
                <a:solidFill>
                  <a:schemeClr val="tx1"/>
                </a:solidFill>
                <a:latin typeface="Arial Narrow" panose="020B0604020202020204" pitchFamily="34" charset="0"/>
                <a:cs typeface="Arial" panose="020B0604020202020204" pitchFamily="34" charset="0"/>
              </a:defRPr>
            </a:lvl3pPr>
            <a:lvl4pPr>
              <a:defRPr sz="1600">
                <a:solidFill>
                  <a:schemeClr val="tx1"/>
                </a:solidFill>
                <a:latin typeface="Arial Narrow" panose="020B0604020202020204" pitchFamily="34" charset="0"/>
                <a:cs typeface="Arial" panose="020B0604020202020204" pitchFamily="34" charset="0"/>
              </a:defRPr>
            </a:lvl4pPr>
            <a:lvl5pPr>
              <a:defRPr sz="1600">
                <a:solidFill>
                  <a:schemeClr val="tx1"/>
                </a:solidFill>
                <a:latin typeface="Arial Narrow" panose="020B0604020202020204" pitchFamily="34" charset="0"/>
                <a:cs typeface="Arial" panose="020B0604020202020204" pitchFamily="34" charset="0"/>
              </a:defRPr>
            </a:lvl5pPr>
            <a:lvl6pPr marL="4572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6pPr>
            <a:lvl7pPr marL="9144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7pPr>
            <a:lvl8pPr marL="13716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8pPr>
            <a:lvl9pPr marL="1828800" eaLnBrk="0" fontAlgn="base" hangingPunct="0">
              <a:spcBef>
                <a:spcPct val="0"/>
              </a:spcBef>
              <a:spcAft>
                <a:spcPct val="0"/>
              </a:spcAft>
              <a:defRPr sz="1600">
                <a:solidFill>
                  <a:schemeClr val="tx1"/>
                </a:solidFill>
                <a:latin typeface="Arial Narrow" panose="020B0604020202020204" pitchFamily="34" charset="0"/>
                <a:cs typeface="Arial" panose="020B0604020202020204" pitchFamily="34" charset="0"/>
              </a:defRPr>
            </a:lvl9pPr>
          </a:lstStyle>
          <a:p>
            <a:pPr algn="ctr">
              <a:spcBef>
                <a:spcPct val="50000"/>
              </a:spcBef>
              <a:buFontTx/>
              <a:buNone/>
            </a:pPr>
            <a:r>
              <a:rPr lang="en-US" altLang="en-US" sz="1800" dirty="0">
                <a:latin typeface="+mn-lt"/>
              </a:rPr>
              <a:t>Building Envelope</a:t>
            </a:r>
          </a:p>
        </p:txBody>
      </p:sp>
      <p:sp>
        <p:nvSpPr>
          <p:cNvPr id="2" name="Slide Number Placeholder 1">
            <a:extLst>
              <a:ext uri="{FF2B5EF4-FFF2-40B4-BE49-F238E27FC236}">
                <a16:creationId xmlns:a16="http://schemas.microsoft.com/office/drawing/2014/main" id="{9993D78C-9609-F4C6-1F02-141E88A83FD0}"/>
              </a:ext>
            </a:extLst>
          </p:cNvPr>
          <p:cNvSpPr>
            <a:spLocks noGrp="1"/>
          </p:cNvSpPr>
          <p:nvPr>
            <p:ph type="sldNum" sz="quarter" idx="12"/>
          </p:nvPr>
        </p:nvSpPr>
        <p:spPr/>
        <p:txBody>
          <a:bodyPr/>
          <a:lstStyle/>
          <a:p>
            <a:fld id="{F87E1095-7DA4-2C48-8A11-DF3236136929}" type="slidenum">
              <a:rPr lang="en-US" smtClean="0"/>
              <a:t>7</a:t>
            </a:fld>
            <a:endParaRPr lang="en-US"/>
          </a:p>
        </p:txBody>
      </p:sp>
      <p:sp>
        <p:nvSpPr>
          <p:cNvPr id="3" name="TextBox 2">
            <a:extLst>
              <a:ext uri="{FF2B5EF4-FFF2-40B4-BE49-F238E27FC236}">
                <a16:creationId xmlns:a16="http://schemas.microsoft.com/office/drawing/2014/main" id="{55B29A0D-BEBC-2BB1-AB6E-FB0535FAE8C1}"/>
              </a:ext>
            </a:extLst>
          </p:cNvPr>
          <p:cNvSpPr txBox="1"/>
          <p:nvPr/>
        </p:nvSpPr>
        <p:spPr>
          <a:xfrm>
            <a:off x="1061545" y="5087007"/>
            <a:ext cx="1639614" cy="646331"/>
          </a:xfrm>
          <a:prstGeom prst="rect">
            <a:avLst/>
          </a:prstGeom>
          <a:solidFill>
            <a:schemeClr val="tx1"/>
          </a:solidFill>
        </p:spPr>
        <p:txBody>
          <a:bodyPr wrap="square" rtlCol="0">
            <a:spAutoFit/>
          </a:bodyPr>
          <a:lstStyle/>
          <a:p>
            <a:r>
              <a:rPr lang="en-US" dirty="0">
                <a:solidFill>
                  <a:schemeClr val="bg1"/>
                </a:solidFill>
              </a:rPr>
              <a:t>Courtesy of Will </a:t>
            </a:r>
            <a:r>
              <a:rPr lang="en-US" dirty="0" err="1">
                <a:solidFill>
                  <a:schemeClr val="bg1"/>
                </a:solidFill>
              </a:rPr>
              <a:t>Lichtig</a:t>
            </a:r>
            <a:endParaRPr lang="en-US" dirty="0">
              <a:solidFill>
                <a:schemeClr val="bg1"/>
              </a:solidFill>
            </a:endParaRPr>
          </a:p>
        </p:txBody>
      </p:sp>
    </p:spTree>
    <p:extLst>
      <p:ext uri="{BB962C8B-B14F-4D97-AF65-F5344CB8AC3E}">
        <p14:creationId xmlns:p14="http://schemas.microsoft.com/office/powerpoint/2010/main" val="3917782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866CDA3-38E0-04AB-494C-2537D65247D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72737" name="Picture 2" descr="Chart, diagram, funnel chart&#10;&#10;Description automatically generated">
            <a:extLst>
              <a:ext uri="{FF2B5EF4-FFF2-40B4-BE49-F238E27FC236}">
                <a16:creationId xmlns:a16="http://schemas.microsoft.com/office/drawing/2014/main" id="{8A86C81C-63BF-C5AA-B8D6-FF8B4844AC1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17716" y="444992"/>
            <a:ext cx="8070094" cy="5069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13A375D-C395-F1A2-1180-2E60DF5629BE}"/>
              </a:ext>
            </a:extLst>
          </p:cNvPr>
          <p:cNvSpPr txBox="1"/>
          <p:nvPr/>
        </p:nvSpPr>
        <p:spPr>
          <a:xfrm>
            <a:off x="4255257" y="5880927"/>
            <a:ext cx="2595011" cy="307777"/>
          </a:xfrm>
          <a:prstGeom prst="rect">
            <a:avLst/>
          </a:prstGeom>
          <a:noFill/>
          <a:ln>
            <a:solidFill>
              <a:schemeClr val="tx1"/>
            </a:solidFill>
          </a:ln>
        </p:spPr>
        <p:txBody>
          <a:bodyPr wrap="square" rtlCol="0">
            <a:spAutoFit/>
          </a:bodyPr>
          <a:lstStyle/>
          <a:p>
            <a:pPr algn="ctr"/>
            <a:r>
              <a:rPr lang="en-US" sz="1400" dirty="0"/>
              <a:t>Courtesy: Lean Construction Blog</a:t>
            </a:r>
          </a:p>
        </p:txBody>
      </p:sp>
      <p:sp>
        <p:nvSpPr>
          <p:cNvPr id="2" name="Slide Number Placeholder 1">
            <a:extLst>
              <a:ext uri="{FF2B5EF4-FFF2-40B4-BE49-F238E27FC236}">
                <a16:creationId xmlns:a16="http://schemas.microsoft.com/office/drawing/2014/main" id="{93FFF9D0-CE96-4506-9E60-CD7E1787A31C}"/>
              </a:ext>
            </a:extLst>
          </p:cNvPr>
          <p:cNvSpPr>
            <a:spLocks noGrp="1"/>
          </p:cNvSpPr>
          <p:nvPr>
            <p:ph type="sldNum" sz="quarter" idx="12"/>
          </p:nvPr>
        </p:nvSpPr>
        <p:spPr/>
        <p:txBody>
          <a:bodyPr/>
          <a:lstStyle/>
          <a:p>
            <a:fld id="{F87E1095-7DA4-2C48-8A11-DF3236136929}" type="slidenum">
              <a:rPr lang="en-US" smtClean="0"/>
              <a:t>8</a:t>
            </a:fld>
            <a:endParaRPr lang="en-US"/>
          </a:p>
        </p:txBody>
      </p:sp>
    </p:spTree>
    <p:extLst>
      <p:ext uri="{BB962C8B-B14F-4D97-AF65-F5344CB8AC3E}">
        <p14:creationId xmlns:p14="http://schemas.microsoft.com/office/powerpoint/2010/main" val="428190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E2E3-AE7B-00F9-0951-C26F381E5BCD}"/>
              </a:ext>
            </a:extLst>
          </p:cNvPr>
          <p:cNvSpPr>
            <a:spLocks noGrp="1"/>
          </p:cNvSpPr>
          <p:nvPr>
            <p:ph type="title"/>
          </p:nvPr>
        </p:nvSpPr>
        <p:spPr/>
        <p:txBody>
          <a:bodyPr>
            <a:normAutofit/>
          </a:bodyPr>
          <a:lstStyle/>
          <a:p>
            <a:pPr algn="ctr"/>
            <a:r>
              <a:rPr lang="en-US" sz="4000" dirty="0"/>
              <a:t>Choosing by Advantages</a:t>
            </a:r>
          </a:p>
        </p:txBody>
      </p:sp>
      <p:sp>
        <p:nvSpPr>
          <p:cNvPr id="4" name="Rectangle 2">
            <a:extLst>
              <a:ext uri="{FF2B5EF4-FFF2-40B4-BE49-F238E27FC236}">
                <a16:creationId xmlns:a16="http://schemas.microsoft.com/office/drawing/2014/main" id="{E41521A5-ABFC-4A7B-7908-89010E558C27}"/>
              </a:ext>
            </a:extLst>
          </p:cNvPr>
          <p:cNvSpPr>
            <a:spLocks noChangeArrowheads="1"/>
          </p:cNvSpPr>
          <p:nvPr/>
        </p:nvSpPr>
        <p:spPr bwMode="auto">
          <a:xfrm>
            <a:off x="2877670" y="3079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Diagram 4">
            <a:extLst>
              <a:ext uri="{FF2B5EF4-FFF2-40B4-BE49-F238E27FC236}">
                <a16:creationId xmlns:a16="http://schemas.microsoft.com/office/drawing/2014/main" id="{7D06F707-6158-B2EB-5EEF-037BE04EEAAC}"/>
              </a:ext>
            </a:extLst>
          </p:cNvPr>
          <p:cNvGraphicFramePr/>
          <p:nvPr/>
        </p:nvGraphicFramePr>
        <p:xfrm>
          <a:off x="838200" y="1331260"/>
          <a:ext cx="10094259" cy="4973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a:extLst>
              <a:ext uri="{FF2B5EF4-FFF2-40B4-BE49-F238E27FC236}">
                <a16:creationId xmlns:a16="http://schemas.microsoft.com/office/drawing/2014/main" id="{2345FD71-8FFC-D1E3-46C4-AF87345E2BA4}"/>
              </a:ext>
            </a:extLst>
          </p:cNvPr>
          <p:cNvSpPr>
            <a:spLocks noChangeArrowheads="1"/>
          </p:cNvSpPr>
          <p:nvPr/>
        </p:nvSpPr>
        <p:spPr bwMode="auto">
          <a:xfrm>
            <a:off x="2877670" y="525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2854F4BE-E69D-4727-4C9D-6ED2D9E8BBB8}"/>
              </a:ext>
            </a:extLst>
          </p:cNvPr>
          <p:cNvSpPr txBox="1"/>
          <p:nvPr/>
        </p:nvSpPr>
        <p:spPr>
          <a:xfrm>
            <a:off x="838200" y="1454046"/>
            <a:ext cx="3268890" cy="3477875"/>
          </a:xfrm>
          <a:prstGeom prst="rect">
            <a:avLst/>
          </a:prstGeom>
          <a:solidFill>
            <a:schemeClr val="tx1"/>
          </a:solidFill>
        </p:spPr>
        <p:txBody>
          <a:bodyPr wrap="square" rtlCol="0">
            <a:spAutoFit/>
          </a:bodyPr>
          <a:lstStyle/>
          <a:p>
            <a:r>
              <a:rPr lang="en-US" sz="2000" dirty="0">
                <a:solidFill>
                  <a:schemeClr val="bg1"/>
                </a:solidFill>
              </a:rPr>
              <a:t>Key features of CBA:</a:t>
            </a:r>
          </a:p>
          <a:p>
            <a:pPr marL="171450" indent="-171450">
              <a:buFont typeface="Arial" panose="020B0604020202020204" pitchFamily="34" charset="0"/>
              <a:buChar char="•"/>
            </a:pPr>
            <a:r>
              <a:rPr lang="en-US" sz="2000" dirty="0">
                <a:solidFill>
                  <a:schemeClr val="bg1"/>
                </a:solidFill>
              </a:rPr>
              <a:t>Factors are not weighted</a:t>
            </a:r>
          </a:p>
          <a:p>
            <a:pPr marL="171450" indent="-171450">
              <a:buFont typeface="Arial" panose="020B0604020202020204" pitchFamily="34" charset="0"/>
              <a:buChar char="•"/>
            </a:pPr>
            <a:r>
              <a:rPr lang="en-US" sz="2000" dirty="0">
                <a:solidFill>
                  <a:schemeClr val="bg1"/>
                </a:solidFill>
              </a:rPr>
              <a:t>Evaluation is deferred until there is agreement about how each alternative satisfies requirements/meets criteria</a:t>
            </a:r>
          </a:p>
          <a:p>
            <a:pPr marL="171450" indent="-171450">
              <a:buFont typeface="Arial" panose="020B0604020202020204" pitchFamily="34" charset="0"/>
              <a:buChar char="•"/>
            </a:pPr>
            <a:r>
              <a:rPr lang="en-US" sz="2000" dirty="0">
                <a:solidFill>
                  <a:schemeClr val="bg1"/>
                </a:solidFill>
              </a:rPr>
              <a:t>Cost is deferred until the advantages offered by each alternative can be assessed.</a:t>
            </a:r>
          </a:p>
        </p:txBody>
      </p:sp>
      <p:sp>
        <p:nvSpPr>
          <p:cNvPr id="7" name="Slide Number Placeholder 6">
            <a:extLst>
              <a:ext uri="{FF2B5EF4-FFF2-40B4-BE49-F238E27FC236}">
                <a16:creationId xmlns:a16="http://schemas.microsoft.com/office/drawing/2014/main" id="{8C35A275-47FF-36DC-7C08-74E93AADB004}"/>
              </a:ext>
            </a:extLst>
          </p:cNvPr>
          <p:cNvSpPr>
            <a:spLocks noGrp="1"/>
          </p:cNvSpPr>
          <p:nvPr>
            <p:ph type="sldNum" sz="quarter" idx="12"/>
          </p:nvPr>
        </p:nvSpPr>
        <p:spPr/>
        <p:txBody>
          <a:bodyPr/>
          <a:lstStyle/>
          <a:p>
            <a:fld id="{F87E1095-7DA4-2C48-8A11-DF3236136929}" type="slidenum">
              <a:rPr lang="en-US" smtClean="0"/>
              <a:t>9</a:t>
            </a:fld>
            <a:endParaRPr lang="en-US"/>
          </a:p>
        </p:txBody>
      </p:sp>
    </p:spTree>
    <p:extLst>
      <p:ext uri="{BB962C8B-B14F-4D97-AF65-F5344CB8AC3E}">
        <p14:creationId xmlns:p14="http://schemas.microsoft.com/office/powerpoint/2010/main" val="23746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5736</TotalTime>
  <Words>4780</Words>
  <Application>Microsoft Macintosh PowerPoint</Application>
  <PresentationFormat>Widescreen</PresentationFormat>
  <Paragraphs>303</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Noto Sans</vt:lpstr>
      <vt:lpstr>Noto Sans Symbols</vt:lpstr>
      <vt:lpstr>Times New Roman</vt:lpstr>
      <vt:lpstr>Wingdings</vt:lpstr>
      <vt:lpstr>Office Theme</vt:lpstr>
      <vt:lpstr>Target Value Delivery</vt:lpstr>
      <vt:lpstr>How to set Value/Cost targets</vt:lpstr>
      <vt:lpstr>From Functional Program to Facilities Program</vt:lpstr>
      <vt:lpstr>Haahtela Group’s TVD: An example of setting targets through simulation</vt:lpstr>
      <vt:lpstr>PowerPoint Presentation</vt:lpstr>
      <vt:lpstr>How is design steered to project Value/Cost targets? </vt:lpstr>
      <vt:lpstr>How is Design organized on TVD Projects?:Innovation Teams</vt:lpstr>
      <vt:lpstr>PowerPoint Presentation</vt:lpstr>
      <vt:lpstr>Choosing by Advantages</vt:lpstr>
      <vt:lpstr>PowerPoint Presentation</vt:lpstr>
      <vt:lpstr>Value Engineering and Types of Reasoning</vt:lpstr>
      <vt:lpstr>Conclusions  </vt:lpstr>
      <vt:lpstr>Recommendations for Future Research</vt:lpstr>
      <vt:lpstr>Thank you for your attention.  I look forward to your questions and comments.</vt:lpstr>
      <vt:lpstr>Conditions that promote creativity (abduction)</vt:lpstr>
      <vt:lpstr>Sutter Fairfield Medical Office Building</vt:lpstr>
      <vt:lpstr>PowerPoint Presentation</vt:lpstr>
      <vt:lpstr>PowerPoint Presentation</vt:lpstr>
      <vt:lpstr>PowerPoint Presentation</vt:lpstr>
      <vt:lpstr> Should all projects set stretch goals-targets at levels beyond what has previously been achieved?  </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Ballard</dc:creator>
  <cp:lastModifiedBy>Glenn Ballard</cp:lastModifiedBy>
  <cp:revision>6</cp:revision>
  <dcterms:created xsi:type="dcterms:W3CDTF">2023-07-01T05:27:31Z</dcterms:created>
  <dcterms:modified xsi:type="dcterms:W3CDTF">2023-07-31T17:04:12Z</dcterms:modified>
</cp:coreProperties>
</file>