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412" r:id="rId2"/>
    <p:sldId id="411" r:id="rId3"/>
    <p:sldId id="413" r:id="rId4"/>
    <p:sldId id="414" r:id="rId5"/>
    <p:sldId id="415" r:id="rId6"/>
    <p:sldId id="416" r:id="rId7"/>
    <p:sldId id="277" r:id="rId8"/>
    <p:sldId id="278" r:id="rId9"/>
    <p:sldId id="279" r:id="rId10"/>
    <p:sldId id="417" r:id="rId11"/>
    <p:sldId id="280" r:id="rId12"/>
    <p:sldId id="281" r:id="rId13"/>
    <p:sldId id="27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minique Ellickson" initials="DE" lastIdx="3" clrIdx="0">
    <p:extLst>
      <p:ext uri="{19B8F6BF-5375-455C-9EA6-DF929625EA0E}">
        <p15:presenceInfo xmlns:p15="http://schemas.microsoft.com/office/powerpoint/2012/main" xmlns="" userId="e57dc819dc77121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3C0B8"/>
    <a:srgbClr val="929699"/>
    <a:srgbClr val="BEBCB1"/>
    <a:srgbClr val="E9E9EA"/>
    <a:srgbClr val="555658"/>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44"/>
    <p:restoredTop sz="96006"/>
  </p:normalViewPr>
  <p:slideViewPr>
    <p:cSldViewPr snapToGrid="0" snapToObjects="1">
      <p:cViewPr varScale="1">
        <p:scale>
          <a:sx n="73" d="100"/>
          <a:sy n="73" d="100"/>
        </p:scale>
        <p:origin x="-50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D980C5-9099-4C4B-90C8-53E24380FF3F}"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B821DD5E-4CB5-4207-861C-52FA03F03A1C}">
      <dgm:prSet/>
      <dgm:spPr/>
      <dgm:t>
        <a:bodyPr/>
        <a:lstStyle/>
        <a:p>
          <a:r>
            <a:rPr lang="en-IE" dirty="0">
              <a:solidFill>
                <a:schemeClr val="bg1"/>
              </a:solidFill>
            </a:rPr>
            <a:t>Portfolio of 450 export orientated companies classified as construction products, services or timber. </a:t>
          </a:r>
          <a:endParaRPr lang="en-US" dirty="0">
            <a:solidFill>
              <a:schemeClr val="bg1"/>
            </a:solidFill>
          </a:endParaRPr>
        </a:p>
      </dgm:t>
    </dgm:pt>
    <dgm:pt modelId="{0D311950-D223-4711-A5F6-92975286ABBA}" type="parTrans" cxnId="{AD5E7F32-A479-4E1C-B69F-D50A1B69F766}">
      <dgm:prSet/>
      <dgm:spPr/>
      <dgm:t>
        <a:bodyPr/>
        <a:lstStyle/>
        <a:p>
          <a:endParaRPr lang="en-US"/>
        </a:p>
      </dgm:t>
    </dgm:pt>
    <dgm:pt modelId="{C55A26E5-6ED8-4DE2-B052-5987E2CA0F99}" type="sibTrans" cxnId="{AD5E7F32-A479-4E1C-B69F-D50A1B69F766}">
      <dgm:prSet/>
      <dgm:spPr/>
      <dgm:t>
        <a:bodyPr/>
        <a:lstStyle/>
        <a:p>
          <a:endParaRPr lang="en-US"/>
        </a:p>
      </dgm:t>
    </dgm:pt>
    <dgm:pt modelId="{F92F1F3F-E919-4257-9635-A8CAB2AD6F25}">
      <dgm:prSet/>
      <dgm:spPr/>
      <dgm:t>
        <a:bodyPr/>
        <a:lstStyle/>
        <a:p>
          <a:r>
            <a:rPr lang="en-IE" dirty="0">
              <a:solidFill>
                <a:schemeClr val="bg1"/>
              </a:solidFill>
            </a:rPr>
            <a:t>Exports of </a:t>
          </a:r>
          <a:r>
            <a:rPr lang="en-IE" b="0" i="0" dirty="0">
              <a:solidFill>
                <a:schemeClr val="bg1"/>
              </a:solidFill>
            </a:rPr>
            <a:t>€2.9bn, up 24% in 2021. Major markets are the UK and Northern Europe</a:t>
          </a:r>
          <a:r>
            <a:rPr lang="en-IE" dirty="0">
              <a:solidFill>
                <a:schemeClr val="bg1"/>
              </a:solidFill>
            </a:rPr>
            <a:t> </a:t>
          </a:r>
          <a:endParaRPr lang="en-US" dirty="0">
            <a:solidFill>
              <a:schemeClr val="bg1"/>
            </a:solidFill>
          </a:endParaRPr>
        </a:p>
      </dgm:t>
    </dgm:pt>
    <dgm:pt modelId="{BACFE048-60B0-4F55-98CA-FF561A859975}" type="parTrans" cxnId="{97E1A835-DAA6-49F6-AB8F-DD26DBB69A21}">
      <dgm:prSet/>
      <dgm:spPr/>
      <dgm:t>
        <a:bodyPr/>
        <a:lstStyle/>
        <a:p>
          <a:endParaRPr lang="en-US"/>
        </a:p>
      </dgm:t>
    </dgm:pt>
    <dgm:pt modelId="{6E0E4922-5EB3-4FF9-B30C-A0800FC4FE14}" type="sibTrans" cxnId="{97E1A835-DAA6-49F6-AB8F-DD26DBB69A21}">
      <dgm:prSet/>
      <dgm:spPr/>
      <dgm:t>
        <a:bodyPr/>
        <a:lstStyle/>
        <a:p>
          <a:endParaRPr lang="en-US"/>
        </a:p>
      </dgm:t>
    </dgm:pt>
    <dgm:pt modelId="{886D499C-534F-4B04-9894-2875DE2D4BD0}">
      <dgm:prSet/>
      <dgm:spPr/>
      <dgm:t>
        <a:bodyPr/>
        <a:lstStyle/>
        <a:p>
          <a:r>
            <a:rPr lang="en-IE">
              <a:solidFill>
                <a:schemeClr val="bg1"/>
              </a:solidFill>
            </a:rPr>
            <a:t>Clients in these sectors employ over 40,000</a:t>
          </a:r>
          <a:endParaRPr lang="en-US">
            <a:solidFill>
              <a:schemeClr val="bg1"/>
            </a:solidFill>
          </a:endParaRPr>
        </a:p>
      </dgm:t>
    </dgm:pt>
    <dgm:pt modelId="{FA74C502-DF48-41FD-B8A4-35A9392232B6}" type="parTrans" cxnId="{D4054961-5276-4832-B38E-1AF4A4316535}">
      <dgm:prSet/>
      <dgm:spPr/>
      <dgm:t>
        <a:bodyPr/>
        <a:lstStyle/>
        <a:p>
          <a:endParaRPr lang="en-US"/>
        </a:p>
      </dgm:t>
    </dgm:pt>
    <dgm:pt modelId="{2CA85781-A562-42B8-B179-835F6AC9E6BF}" type="sibTrans" cxnId="{D4054961-5276-4832-B38E-1AF4A4316535}">
      <dgm:prSet/>
      <dgm:spPr/>
      <dgm:t>
        <a:bodyPr/>
        <a:lstStyle/>
        <a:p>
          <a:endParaRPr lang="en-US"/>
        </a:p>
      </dgm:t>
    </dgm:pt>
    <dgm:pt modelId="{12EDD69A-4B86-4593-9359-885BB5CC9268}">
      <dgm:prSet/>
      <dgm:spPr/>
      <dgm:t>
        <a:bodyPr/>
        <a:lstStyle/>
        <a:p>
          <a:r>
            <a:rPr lang="en-IE" dirty="0">
              <a:solidFill>
                <a:schemeClr val="bg1"/>
              </a:solidFill>
            </a:rPr>
            <a:t>Export focus is high tech construction into UK, and Eurozone markets. Highly successful in international data centre contracts. </a:t>
          </a:r>
          <a:endParaRPr lang="en-US" dirty="0">
            <a:solidFill>
              <a:schemeClr val="bg1"/>
            </a:solidFill>
          </a:endParaRPr>
        </a:p>
      </dgm:t>
    </dgm:pt>
    <dgm:pt modelId="{0A5C29D5-CD71-46EA-9AB0-14ABC1DD246A}" type="parTrans" cxnId="{8A0F3BCA-149A-45F8-B701-F840D7A0E55B}">
      <dgm:prSet/>
      <dgm:spPr/>
      <dgm:t>
        <a:bodyPr/>
        <a:lstStyle/>
        <a:p>
          <a:endParaRPr lang="en-US"/>
        </a:p>
      </dgm:t>
    </dgm:pt>
    <dgm:pt modelId="{CD697CB2-86E6-414A-9F97-D11076694D60}" type="sibTrans" cxnId="{8A0F3BCA-149A-45F8-B701-F840D7A0E55B}">
      <dgm:prSet/>
      <dgm:spPr/>
      <dgm:t>
        <a:bodyPr/>
        <a:lstStyle/>
        <a:p>
          <a:endParaRPr lang="en-US"/>
        </a:p>
      </dgm:t>
    </dgm:pt>
    <dgm:pt modelId="{77E2EF61-5343-45F3-BE98-E1AE89CEBFF8}">
      <dgm:prSet/>
      <dgm:spPr/>
      <dgm:t>
        <a:bodyPr/>
        <a:lstStyle/>
        <a:p>
          <a:r>
            <a:rPr lang="en-IE" dirty="0">
              <a:solidFill>
                <a:schemeClr val="bg1"/>
              </a:solidFill>
            </a:rPr>
            <a:t>Industry challenges that Enterprise Ireland is supporting the sector on include: Digitalisation, Sustainability, Industry 4.0 adoption. 						</a:t>
          </a:r>
          <a:endParaRPr lang="en-US" dirty="0">
            <a:solidFill>
              <a:schemeClr val="bg1"/>
            </a:solidFill>
          </a:endParaRPr>
        </a:p>
      </dgm:t>
    </dgm:pt>
    <dgm:pt modelId="{3A769083-8580-47F2-B92F-137FC3C3EA3F}" type="parTrans" cxnId="{BA7AD91F-75BF-4F1F-9C84-512F8CD314C9}">
      <dgm:prSet/>
      <dgm:spPr/>
      <dgm:t>
        <a:bodyPr/>
        <a:lstStyle/>
        <a:p>
          <a:endParaRPr lang="en-US"/>
        </a:p>
      </dgm:t>
    </dgm:pt>
    <dgm:pt modelId="{D61C4FB9-F557-471A-8226-BC41D8BBDBB2}" type="sibTrans" cxnId="{BA7AD91F-75BF-4F1F-9C84-512F8CD314C9}">
      <dgm:prSet/>
      <dgm:spPr/>
      <dgm:t>
        <a:bodyPr/>
        <a:lstStyle/>
        <a:p>
          <a:endParaRPr lang="en-US"/>
        </a:p>
      </dgm:t>
    </dgm:pt>
    <dgm:pt modelId="{62E4C180-974C-4436-B6AE-79900B3812EB}" type="pres">
      <dgm:prSet presAssocID="{27D980C5-9099-4C4B-90C8-53E24380FF3F}" presName="vert0" presStyleCnt="0">
        <dgm:presLayoutVars>
          <dgm:dir/>
          <dgm:animOne val="branch"/>
          <dgm:animLvl val="lvl"/>
        </dgm:presLayoutVars>
      </dgm:prSet>
      <dgm:spPr/>
      <dgm:t>
        <a:bodyPr/>
        <a:lstStyle/>
        <a:p>
          <a:endParaRPr lang="en-GB"/>
        </a:p>
      </dgm:t>
    </dgm:pt>
    <dgm:pt modelId="{4D1A115B-D760-49BA-881C-E3C0A0DCD7E3}" type="pres">
      <dgm:prSet presAssocID="{B821DD5E-4CB5-4207-861C-52FA03F03A1C}" presName="thickLine" presStyleLbl="alignNode1" presStyleIdx="0" presStyleCnt="5"/>
      <dgm:spPr/>
    </dgm:pt>
    <dgm:pt modelId="{142B528A-7F18-4B0D-B995-9ED372A93AAF}" type="pres">
      <dgm:prSet presAssocID="{B821DD5E-4CB5-4207-861C-52FA03F03A1C}" presName="horz1" presStyleCnt="0"/>
      <dgm:spPr/>
    </dgm:pt>
    <dgm:pt modelId="{4D3879FC-C012-477E-A7D2-D55ED873D1DF}" type="pres">
      <dgm:prSet presAssocID="{B821DD5E-4CB5-4207-861C-52FA03F03A1C}" presName="tx1" presStyleLbl="revTx" presStyleIdx="0" presStyleCnt="5"/>
      <dgm:spPr/>
      <dgm:t>
        <a:bodyPr/>
        <a:lstStyle/>
        <a:p>
          <a:endParaRPr lang="en-GB"/>
        </a:p>
      </dgm:t>
    </dgm:pt>
    <dgm:pt modelId="{35AE4EB1-A004-4A7E-B287-A7AB691071EA}" type="pres">
      <dgm:prSet presAssocID="{B821DD5E-4CB5-4207-861C-52FA03F03A1C}" presName="vert1" presStyleCnt="0"/>
      <dgm:spPr/>
    </dgm:pt>
    <dgm:pt modelId="{59A7FEE2-1B1C-4377-B801-572BD2EAA226}" type="pres">
      <dgm:prSet presAssocID="{F92F1F3F-E919-4257-9635-A8CAB2AD6F25}" presName="thickLine" presStyleLbl="alignNode1" presStyleIdx="1" presStyleCnt="5"/>
      <dgm:spPr/>
    </dgm:pt>
    <dgm:pt modelId="{B2EC1F60-21FA-4AB7-83FC-256D982F53E8}" type="pres">
      <dgm:prSet presAssocID="{F92F1F3F-E919-4257-9635-A8CAB2AD6F25}" presName="horz1" presStyleCnt="0"/>
      <dgm:spPr/>
    </dgm:pt>
    <dgm:pt modelId="{803C6DE2-0C80-4D01-B1D7-9AFCE5D15956}" type="pres">
      <dgm:prSet presAssocID="{F92F1F3F-E919-4257-9635-A8CAB2AD6F25}" presName="tx1" presStyleLbl="revTx" presStyleIdx="1" presStyleCnt="5"/>
      <dgm:spPr/>
      <dgm:t>
        <a:bodyPr/>
        <a:lstStyle/>
        <a:p>
          <a:endParaRPr lang="en-GB"/>
        </a:p>
      </dgm:t>
    </dgm:pt>
    <dgm:pt modelId="{413E1D73-3BB8-4F8B-9D3D-173493E5A313}" type="pres">
      <dgm:prSet presAssocID="{F92F1F3F-E919-4257-9635-A8CAB2AD6F25}" presName="vert1" presStyleCnt="0"/>
      <dgm:spPr/>
    </dgm:pt>
    <dgm:pt modelId="{F3410F7A-C40D-4C4D-85DF-BFCDB23DFB67}" type="pres">
      <dgm:prSet presAssocID="{886D499C-534F-4B04-9894-2875DE2D4BD0}" presName="thickLine" presStyleLbl="alignNode1" presStyleIdx="2" presStyleCnt="5"/>
      <dgm:spPr/>
    </dgm:pt>
    <dgm:pt modelId="{6C4F88AA-11AC-4F84-A3D6-EC183E0A84B5}" type="pres">
      <dgm:prSet presAssocID="{886D499C-534F-4B04-9894-2875DE2D4BD0}" presName="horz1" presStyleCnt="0"/>
      <dgm:spPr/>
    </dgm:pt>
    <dgm:pt modelId="{F7998118-C734-4E16-8227-5F1466FB51A7}" type="pres">
      <dgm:prSet presAssocID="{886D499C-534F-4B04-9894-2875DE2D4BD0}" presName="tx1" presStyleLbl="revTx" presStyleIdx="2" presStyleCnt="5"/>
      <dgm:spPr/>
      <dgm:t>
        <a:bodyPr/>
        <a:lstStyle/>
        <a:p>
          <a:endParaRPr lang="en-GB"/>
        </a:p>
      </dgm:t>
    </dgm:pt>
    <dgm:pt modelId="{E971818F-71DC-430F-8D5A-F0C2D72051C7}" type="pres">
      <dgm:prSet presAssocID="{886D499C-534F-4B04-9894-2875DE2D4BD0}" presName="vert1" presStyleCnt="0"/>
      <dgm:spPr/>
    </dgm:pt>
    <dgm:pt modelId="{475D27AA-BF09-4ACF-87CD-3A979E86087C}" type="pres">
      <dgm:prSet presAssocID="{12EDD69A-4B86-4593-9359-885BB5CC9268}" presName="thickLine" presStyleLbl="alignNode1" presStyleIdx="3" presStyleCnt="5"/>
      <dgm:spPr/>
    </dgm:pt>
    <dgm:pt modelId="{0E3BEF4B-E667-4D8F-9DDB-57CE2772F498}" type="pres">
      <dgm:prSet presAssocID="{12EDD69A-4B86-4593-9359-885BB5CC9268}" presName="horz1" presStyleCnt="0"/>
      <dgm:spPr/>
    </dgm:pt>
    <dgm:pt modelId="{A284451F-98FB-4F5E-A1D5-94CC9C14A48F}" type="pres">
      <dgm:prSet presAssocID="{12EDD69A-4B86-4593-9359-885BB5CC9268}" presName="tx1" presStyleLbl="revTx" presStyleIdx="3" presStyleCnt="5"/>
      <dgm:spPr/>
      <dgm:t>
        <a:bodyPr/>
        <a:lstStyle/>
        <a:p>
          <a:endParaRPr lang="en-GB"/>
        </a:p>
      </dgm:t>
    </dgm:pt>
    <dgm:pt modelId="{F9F18BDE-E2E0-4CD3-9D00-7CEBE9FEF754}" type="pres">
      <dgm:prSet presAssocID="{12EDD69A-4B86-4593-9359-885BB5CC9268}" presName="vert1" presStyleCnt="0"/>
      <dgm:spPr/>
    </dgm:pt>
    <dgm:pt modelId="{E2698AC9-C3EB-4F0A-A073-712EB141FF73}" type="pres">
      <dgm:prSet presAssocID="{77E2EF61-5343-45F3-BE98-E1AE89CEBFF8}" presName="thickLine" presStyleLbl="alignNode1" presStyleIdx="4" presStyleCnt="5"/>
      <dgm:spPr/>
    </dgm:pt>
    <dgm:pt modelId="{4351E0BD-614E-4EAA-871F-73A09CB43331}" type="pres">
      <dgm:prSet presAssocID="{77E2EF61-5343-45F3-BE98-E1AE89CEBFF8}" presName="horz1" presStyleCnt="0"/>
      <dgm:spPr/>
    </dgm:pt>
    <dgm:pt modelId="{27D50044-123A-4D15-A412-541D217EBA9F}" type="pres">
      <dgm:prSet presAssocID="{77E2EF61-5343-45F3-BE98-E1AE89CEBFF8}" presName="tx1" presStyleLbl="revTx" presStyleIdx="4" presStyleCnt="5"/>
      <dgm:spPr/>
      <dgm:t>
        <a:bodyPr/>
        <a:lstStyle/>
        <a:p>
          <a:endParaRPr lang="en-GB"/>
        </a:p>
      </dgm:t>
    </dgm:pt>
    <dgm:pt modelId="{61DA436D-17BA-4DFF-995A-10F567CB816C}" type="pres">
      <dgm:prSet presAssocID="{77E2EF61-5343-45F3-BE98-E1AE89CEBFF8}" presName="vert1" presStyleCnt="0"/>
      <dgm:spPr/>
    </dgm:pt>
  </dgm:ptLst>
  <dgm:cxnLst>
    <dgm:cxn modelId="{BC46B19B-C774-41F7-BC01-50F50470F831}" type="presOf" srcId="{27D980C5-9099-4C4B-90C8-53E24380FF3F}" destId="{62E4C180-974C-4436-B6AE-79900B3812EB}" srcOrd="0" destOrd="0" presId="urn:microsoft.com/office/officeart/2008/layout/LinedList"/>
    <dgm:cxn modelId="{D4054961-5276-4832-B38E-1AF4A4316535}" srcId="{27D980C5-9099-4C4B-90C8-53E24380FF3F}" destId="{886D499C-534F-4B04-9894-2875DE2D4BD0}" srcOrd="2" destOrd="0" parTransId="{FA74C502-DF48-41FD-B8A4-35A9392232B6}" sibTransId="{2CA85781-A562-42B8-B179-835F6AC9E6BF}"/>
    <dgm:cxn modelId="{7EA7ECD0-D513-4CD2-B197-5B3088A045EE}" type="presOf" srcId="{77E2EF61-5343-45F3-BE98-E1AE89CEBFF8}" destId="{27D50044-123A-4D15-A412-541D217EBA9F}" srcOrd="0" destOrd="0" presId="urn:microsoft.com/office/officeart/2008/layout/LinedList"/>
    <dgm:cxn modelId="{98335CAA-DC85-4D6D-96C5-2DC4A74DD698}" type="presOf" srcId="{12EDD69A-4B86-4593-9359-885BB5CC9268}" destId="{A284451F-98FB-4F5E-A1D5-94CC9C14A48F}" srcOrd="0" destOrd="0" presId="urn:microsoft.com/office/officeart/2008/layout/LinedList"/>
    <dgm:cxn modelId="{D931A361-CA3B-40C4-A97A-826191F39D05}" type="presOf" srcId="{886D499C-534F-4B04-9894-2875DE2D4BD0}" destId="{F7998118-C734-4E16-8227-5F1466FB51A7}" srcOrd="0" destOrd="0" presId="urn:microsoft.com/office/officeart/2008/layout/LinedList"/>
    <dgm:cxn modelId="{7D8BBEAF-A66A-49DF-B456-6F212E6EE5DF}" type="presOf" srcId="{B821DD5E-4CB5-4207-861C-52FA03F03A1C}" destId="{4D3879FC-C012-477E-A7D2-D55ED873D1DF}" srcOrd="0" destOrd="0" presId="urn:microsoft.com/office/officeart/2008/layout/LinedList"/>
    <dgm:cxn modelId="{6D0FD3F5-A943-4EB5-976E-B4D36F0220AB}" type="presOf" srcId="{F92F1F3F-E919-4257-9635-A8CAB2AD6F25}" destId="{803C6DE2-0C80-4D01-B1D7-9AFCE5D15956}" srcOrd="0" destOrd="0" presId="urn:microsoft.com/office/officeart/2008/layout/LinedList"/>
    <dgm:cxn modelId="{8A0F3BCA-149A-45F8-B701-F840D7A0E55B}" srcId="{27D980C5-9099-4C4B-90C8-53E24380FF3F}" destId="{12EDD69A-4B86-4593-9359-885BB5CC9268}" srcOrd="3" destOrd="0" parTransId="{0A5C29D5-CD71-46EA-9AB0-14ABC1DD246A}" sibTransId="{CD697CB2-86E6-414A-9F97-D11076694D60}"/>
    <dgm:cxn modelId="{BA7AD91F-75BF-4F1F-9C84-512F8CD314C9}" srcId="{27D980C5-9099-4C4B-90C8-53E24380FF3F}" destId="{77E2EF61-5343-45F3-BE98-E1AE89CEBFF8}" srcOrd="4" destOrd="0" parTransId="{3A769083-8580-47F2-B92F-137FC3C3EA3F}" sibTransId="{D61C4FB9-F557-471A-8226-BC41D8BBDBB2}"/>
    <dgm:cxn modelId="{97E1A835-DAA6-49F6-AB8F-DD26DBB69A21}" srcId="{27D980C5-9099-4C4B-90C8-53E24380FF3F}" destId="{F92F1F3F-E919-4257-9635-A8CAB2AD6F25}" srcOrd="1" destOrd="0" parTransId="{BACFE048-60B0-4F55-98CA-FF561A859975}" sibTransId="{6E0E4922-5EB3-4FF9-B30C-A0800FC4FE14}"/>
    <dgm:cxn modelId="{AD5E7F32-A479-4E1C-B69F-D50A1B69F766}" srcId="{27D980C5-9099-4C4B-90C8-53E24380FF3F}" destId="{B821DD5E-4CB5-4207-861C-52FA03F03A1C}" srcOrd="0" destOrd="0" parTransId="{0D311950-D223-4711-A5F6-92975286ABBA}" sibTransId="{C55A26E5-6ED8-4DE2-B052-5987E2CA0F99}"/>
    <dgm:cxn modelId="{D62386E0-7F57-4A56-B73C-A6BEABF38BC9}" type="presParOf" srcId="{62E4C180-974C-4436-B6AE-79900B3812EB}" destId="{4D1A115B-D760-49BA-881C-E3C0A0DCD7E3}" srcOrd="0" destOrd="0" presId="urn:microsoft.com/office/officeart/2008/layout/LinedList"/>
    <dgm:cxn modelId="{841E778F-6EFE-4DB0-B6F1-C6DF49ABA799}" type="presParOf" srcId="{62E4C180-974C-4436-B6AE-79900B3812EB}" destId="{142B528A-7F18-4B0D-B995-9ED372A93AAF}" srcOrd="1" destOrd="0" presId="urn:microsoft.com/office/officeart/2008/layout/LinedList"/>
    <dgm:cxn modelId="{DB3BB92A-B8BA-4DAC-8FD0-4CCB1FB8E41A}" type="presParOf" srcId="{142B528A-7F18-4B0D-B995-9ED372A93AAF}" destId="{4D3879FC-C012-477E-A7D2-D55ED873D1DF}" srcOrd="0" destOrd="0" presId="urn:microsoft.com/office/officeart/2008/layout/LinedList"/>
    <dgm:cxn modelId="{D6B99B0C-DF97-4788-9929-EADAFDFEDDAA}" type="presParOf" srcId="{142B528A-7F18-4B0D-B995-9ED372A93AAF}" destId="{35AE4EB1-A004-4A7E-B287-A7AB691071EA}" srcOrd="1" destOrd="0" presId="urn:microsoft.com/office/officeart/2008/layout/LinedList"/>
    <dgm:cxn modelId="{D77DDFA7-FFB5-41BB-B804-533BF8FDBE98}" type="presParOf" srcId="{62E4C180-974C-4436-B6AE-79900B3812EB}" destId="{59A7FEE2-1B1C-4377-B801-572BD2EAA226}" srcOrd="2" destOrd="0" presId="urn:microsoft.com/office/officeart/2008/layout/LinedList"/>
    <dgm:cxn modelId="{B116777A-354A-44C9-A18D-349275AF30FE}" type="presParOf" srcId="{62E4C180-974C-4436-B6AE-79900B3812EB}" destId="{B2EC1F60-21FA-4AB7-83FC-256D982F53E8}" srcOrd="3" destOrd="0" presId="urn:microsoft.com/office/officeart/2008/layout/LinedList"/>
    <dgm:cxn modelId="{354876B0-CF5E-427B-8260-310E4AB62F0A}" type="presParOf" srcId="{B2EC1F60-21FA-4AB7-83FC-256D982F53E8}" destId="{803C6DE2-0C80-4D01-B1D7-9AFCE5D15956}" srcOrd="0" destOrd="0" presId="urn:microsoft.com/office/officeart/2008/layout/LinedList"/>
    <dgm:cxn modelId="{B9532D63-D1C7-4800-BA89-B20004735163}" type="presParOf" srcId="{B2EC1F60-21FA-4AB7-83FC-256D982F53E8}" destId="{413E1D73-3BB8-4F8B-9D3D-173493E5A313}" srcOrd="1" destOrd="0" presId="urn:microsoft.com/office/officeart/2008/layout/LinedList"/>
    <dgm:cxn modelId="{6720A5E7-C973-4F10-AB1F-257861392093}" type="presParOf" srcId="{62E4C180-974C-4436-B6AE-79900B3812EB}" destId="{F3410F7A-C40D-4C4D-85DF-BFCDB23DFB67}" srcOrd="4" destOrd="0" presId="urn:microsoft.com/office/officeart/2008/layout/LinedList"/>
    <dgm:cxn modelId="{38062123-2897-469F-9655-D22210DE8227}" type="presParOf" srcId="{62E4C180-974C-4436-B6AE-79900B3812EB}" destId="{6C4F88AA-11AC-4F84-A3D6-EC183E0A84B5}" srcOrd="5" destOrd="0" presId="urn:microsoft.com/office/officeart/2008/layout/LinedList"/>
    <dgm:cxn modelId="{A6C74AD2-77B0-4F39-97F9-C029E0E4C797}" type="presParOf" srcId="{6C4F88AA-11AC-4F84-A3D6-EC183E0A84B5}" destId="{F7998118-C734-4E16-8227-5F1466FB51A7}" srcOrd="0" destOrd="0" presId="urn:microsoft.com/office/officeart/2008/layout/LinedList"/>
    <dgm:cxn modelId="{1C9998F1-3824-4C68-BF0F-7665FA06EFD2}" type="presParOf" srcId="{6C4F88AA-11AC-4F84-A3D6-EC183E0A84B5}" destId="{E971818F-71DC-430F-8D5A-F0C2D72051C7}" srcOrd="1" destOrd="0" presId="urn:microsoft.com/office/officeart/2008/layout/LinedList"/>
    <dgm:cxn modelId="{D3F3BF6D-6CCF-46BA-96CE-2ADA99AA383E}" type="presParOf" srcId="{62E4C180-974C-4436-B6AE-79900B3812EB}" destId="{475D27AA-BF09-4ACF-87CD-3A979E86087C}" srcOrd="6" destOrd="0" presId="urn:microsoft.com/office/officeart/2008/layout/LinedList"/>
    <dgm:cxn modelId="{B08295E9-FDAD-4BED-B1B9-2EBC8ABD944B}" type="presParOf" srcId="{62E4C180-974C-4436-B6AE-79900B3812EB}" destId="{0E3BEF4B-E667-4D8F-9DDB-57CE2772F498}" srcOrd="7" destOrd="0" presId="urn:microsoft.com/office/officeart/2008/layout/LinedList"/>
    <dgm:cxn modelId="{DCE705B1-777A-4CEB-AF3A-D9F099995657}" type="presParOf" srcId="{0E3BEF4B-E667-4D8F-9DDB-57CE2772F498}" destId="{A284451F-98FB-4F5E-A1D5-94CC9C14A48F}" srcOrd="0" destOrd="0" presId="urn:microsoft.com/office/officeart/2008/layout/LinedList"/>
    <dgm:cxn modelId="{6AF2BA1D-565E-4E1F-BE80-3B7014467856}" type="presParOf" srcId="{0E3BEF4B-E667-4D8F-9DDB-57CE2772F498}" destId="{F9F18BDE-E2E0-4CD3-9D00-7CEBE9FEF754}" srcOrd="1" destOrd="0" presId="urn:microsoft.com/office/officeart/2008/layout/LinedList"/>
    <dgm:cxn modelId="{A3EC8755-8704-405C-B9D0-C8B39E8D1BFB}" type="presParOf" srcId="{62E4C180-974C-4436-B6AE-79900B3812EB}" destId="{E2698AC9-C3EB-4F0A-A073-712EB141FF73}" srcOrd="8" destOrd="0" presId="urn:microsoft.com/office/officeart/2008/layout/LinedList"/>
    <dgm:cxn modelId="{7C6F4398-49E8-4CC9-810A-6479956E015B}" type="presParOf" srcId="{62E4C180-974C-4436-B6AE-79900B3812EB}" destId="{4351E0BD-614E-4EAA-871F-73A09CB43331}" srcOrd="9" destOrd="0" presId="urn:microsoft.com/office/officeart/2008/layout/LinedList"/>
    <dgm:cxn modelId="{FE8C5630-935F-4B02-9102-94A6CCFAD412}" type="presParOf" srcId="{4351E0BD-614E-4EAA-871F-73A09CB43331}" destId="{27D50044-123A-4D15-A412-541D217EBA9F}" srcOrd="0" destOrd="0" presId="urn:microsoft.com/office/officeart/2008/layout/LinedList"/>
    <dgm:cxn modelId="{A917F60C-7EAE-4A89-ACEA-9498C3B0BCC9}" type="presParOf" srcId="{4351E0BD-614E-4EAA-871F-73A09CB43331}" destId="{61DA436D-17BA-4DFF-995A-10F567CB816C}" srcOrd="1"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D1A115B-D760-49BA-881C-E3C0A0DCD7E3}">
      <dsp:nvSpPr>
        <dsp:cNvPr id="0" name=""/>
        <dsp:cNvSpPr/>
      </dsp:nvSpPr>
      <dsp:spPr>
        <a:xfrm>
          <a:off x="0" y="520"/>
          <a:ext cx="913372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3879FC-C012-477E-A7D2-D55ED873D1DF}">
      <dsp:nvSpPr>
        <dsp:cNvPr id="0" name=""/>
        <dsp:cNvSpPr/>
      </dsp:nvSpPr>
      <dsp:spPr>
        <a:xfrm>
          <a:off x="0" y="520"/>
          <a:ext cx="9133726" cy="852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IE" sz="1900" kern="1200" dirty="0">
              <a:solidFill>
                <a:schemeClr val="bg1"/>
              </a:solidFill>
            </a:rPr>
            <a:t>Portfolio of 450 export orientated companies classified as construction products, services or timber. </a:t>
          </a:r>
          <a:endParaRPr lang="en-US" sz="1900" kern="1200" dirty="0">
            <a:solidFill>
              <a:schemeClr val="bg1"/>
            </a:solidFill>
          </a:endParaRPr>
        </a:p>
      </dsp:txBody>
      <dsp:txXfrm>
        <a:off x="0" y="520"/>
        <a:ext cx="9133726" cy="852866"/>
      </dsp:txXfrm>
    </dsp:sp>
    <dsp:sp modelId="{59A7FEE2-1B1C-4377-B801-572BD2EAA226}">
      <dsp:nvSpPr>
        <dsp:cNvPr id="0" name=""/>
        <dsp:cNvSpPr/>
      </dsp:nvSpPr>
      <dsp:spPr>
        <a:xfrm>
          <a:off x="0" y="853387"/>
          <a:ext cx="9133726"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3C6DE2-0C80-4D01-B1D7-9AFCE5D15956}">
      <dsp:nvSpPr>
        <dsp:cNvPr id="0" name=""/>
        <dsp:cNvSpPr/>
      </dsp:nvSpPr>
      <dsp:spPr>
        <a:xfrm>
          <a:off x="0" y="853387"/>
          <a:ext cx="9133726" cy="852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IE" sz="1900" kern="1200" dirty="0">
              <a:solidFill>
                <a:schemeClr val="bg1"/>
              </a:solidFill>
            </a:rPr>
            <a:t>Exports of </a:t>
          </a:r>
          <a:r>
            <a:rPr lang="en-IE" sz="1900" b="0" i="0" kern="1200" dirty="0">
              <a:solidFill>
                <a:schemeClr val="bg1"/>
              </a:solidFill>
            </a:rPr>
            <a:t>€2.9bn, up 24% in 2021. Major markets are the UK and Northern Europe</a:t>
          </a:r>
          <a:r>
            <a:rPr lang="en-IE" sz="1900" kern="1200" dirty="0">
              <a:solidFill>
                <a:schemeClr val="bg1"/>
              </a:solidFill>
            </a:rPr>
            <a:t> </a:t>
          </a:r>
          <a:endParaRPr lang="en-US" sz="1900" kern="1200" dirty="0">
            <a:solidFill>
              <a:schemeClr val="bg1"/>
            </a:solidFill>
          </a:endParaRPr>
        </a:p>
      </dsp:txBody>
      <dsp:txXfrm>
        <a:off x="0" y="853387"/>
        <a:ext cx="9133726" cy="852866"/>
      </dsp:txXfrm>
    </dsp:sp>
    <dsp:sp modelId="{F3410F7A-C40D-4C4D-85DF-BFCDB23DFB67}">
      <dsp:nvSpPr>
        <dsp:cNvPr id="0" name=""/>
        <dsp:cNvSpPr/>
      </dsp:nvSpPr>
      <dsp:spPr>
        <a:xfrm>
          <a:off x="0" y="1706254"/>
          <a:ext cx="9133726"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998118-C734-4E16-8227-5F1466FB51A7}">
      <dsp:nvSpPr>
        <dsp:cNvPr id="0" name=""/>
        <dsp:cNvSpPr/>
      </dsp:nvSpPr>
      <dsp:spPr>
        <a:xfrm>
          <a:off x="0" y="1706254"/>
          <a:ext cx="9133726" cy="852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IE" sz="1900" kern="1200">
              <a:solidFill>
                <a:schemeClr val="bg1"/>
              </a:solidFill>
            </a:rPr>
            <a:t>Clients in these sectors employ over 40,000</a:t>
          </a:r>
          <a:endParaRPr lang="en-US" sz="1900" kern="1200">
            <a:solidFill>
              <a:schemeClr val="bg1"/>
            </a:solidFill>
          </a:endParaRPr>
        </a:p>
      </dsp:txBody>
      <dsp:txXfrm>
        <a:off x="0" y="1706254"/>
        <a:ext cx="9133726" cy="852866"/>
      </dsp:txXfrm>
    </dsp:sp>
    <dsp:sp modelId="{475D27AA-BF09-4ACF-87CD-3A979E86087C}">
      <dsp:nvSpPr>
        <dsp:cNvPr id="0" name=""/>
        <dsp:cNvSpPr/>
      </dsp:nvSpPr>
      <dsp:spPr>
        <a:xfrm>
          <a:off x="0" y="2559120"/>
          <a:ext cx="9133726"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84451F-98FB-4F5E-A1D5-94CC9C14A48F}">
      <dsp:nvSpPr>
        <dsp:cNvPr id="0" name=""/>
        <dsp:cNvSpPr/>
      </dsp:nvSpPr>
      <dsp:spPr>
        <a:xfrm>
          <a:off x="0" y="2559120"/>
          <a:ext cx="9133726" cy="852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IE" sz="1900" kern="1200" dirty="0">
              <a:solidFill>
                <a:schemeClr val="bg1"/>
              </a:solidFill>
            </a:rPr>
            <a:t>Export focus is high tech construction into UK, and Eurozone markets. Highly successful in international data centre contracts. </a:t>
          </a:r>
          <a:endParaRPr lang="en-US" sz="1900" kern="1200" dirty="0">
            <a:solidFill>
              <a:schemeClr val="bg1"/>
            </a:solidFill>
          </a:endParaRPr>
        </a:p>
      </dsp:txBody>
      <dsp:txXfrm>
        <a:off x="0" y="2559120"/>
        <a:ext cx="9133726" cy="852866"/>
      </dsp:txXfrm>
    </dsp:sp>
    <dsp:sp modelId="{E2698AC9-C3EB-4F0A-A073-712EB141FF73}">
      <dsp:nvSpPr>
        <dsp:cNvPr id="0" name=""/>
        <dsp:cNvSpPr/>
      </dsp:nvSpPr>
      <dsp:spPr>
        <a:xfrm>
          <a:off x="0" y="3411987"/>
          <a:ext cx="9133726"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D50044-123A-4D15-A412-541D217EBA9F}">
      <dsp:nvSpPr>
        <dsp:cNvPr id="0" name=""/>
        <dsp:cNvSpPr/>
      </dsp:nvSpPr>
      <dsp:spPr>
        <a:xfrm>
          <a:off x="0" y="3411987"/>
          <a:ext cx="9133726" cy="852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IE" sz="1900" kern="1200" dirty="0">
              <a:solidFill>
                <a:schemeClr val="bg1"/>
              </a:solidFill>
            </a:rPr>
            <a:t>Industry challenges that Enterprise Ireland is supporting the sector on include: Digitalisation, Sustainability, Industry 4.0 adoption. 						</a:t>
          </a:r>
          <a:endParaRPr lang="en-US" sz="1900" kern="1200" dirty="0">
            <a:solidFill>
              <a:schemeClr val="bg1"/>
            </a:solidFill>
          </a:endParaRPr>
        </a:p>
      </dsp:txBody>
      <dsp:txXfrm>
        <a:off x="0" y="3411987"/>
        <a:ext cx="9133726" cy="85286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472195-F128-6849-85CA-B986274F8D88}"/>
              </a:ext>
            </a:extLst>
          </p:cNvPr>
          <p:cNvSpPr>
            <a:spLocks noGrp="1"/>
          </p:cNvSpPr>
          <p:nvPr>
            <p:ph type="ctrTitle" hasCustomPrompt="1"/>
          </p:nvPr>
        </p:nvSpPr>
        <p:spPr>
          <a:xfrm>
            <a:off x="3683001" y="1541463"/>
            <a:ext cx="8597900" cy="2387600"/>
          </a:xfrm>
        </p:spPr>
        <p:txBody>
          <a:bodyPr anchor="b">
            <a:normAutofit/>
          </a:bodyPr>
          <a:lstStyle>
            <a:lvl1pPr algn="ctr">
              <a:defRPr sz="4100" baseline="0">
                <a:solidFill>
                  <a:srgbClr val="555658"/>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xmlns="" id="{8888422A-FAAC-114D-9EC0-0E0DD0F089EC}"/>
              </a:ext>
            </a:extLst>
          </p:cNvPr>
          <p:cNvSpPr>
            <a:spLocks noGrp="1"/>
          </p:cNvSpPr>
          <p:nvPr>
            <p:ph type="subTitle" idx="1"/>
          </p:nvPr>
        </p:nvSpPr>
        <p:spPr>
          <a:xfrm>
            <a:off x="3762375" y="4404520"/>
            <a:ext cx="6867525" cy="937417"/>
          </a:xfrm>
        </p:spPr>
        <p:txBody>
          <a:bodyPr>
            <a:normAutofit/>
          </a:bodyPr>
          <a:lstStyle>
            <a:lvl1pPr marL="0" indent="0" algn="ctr">
              <a:buNone/>
              <a:defRPr sz="2000">
                <a:solidFill>
                  <a:srgbClr val="C3C0B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xmlns="" id="{07CE547E-36BD-914C-951E-25EA9F3A52EB}"/>
              </a:ext>
            </a:extLst>
          </p:cNvPr>
          <p:cNvSpPr>
            <a:spLocks noGrp="1"/>
          </p:cNvSpPr>
          <p:nvPr>
            <p:ph type="dt" sz="half" idx="10"/>
          </p:nvPr>
        </p:nvSpPr>
        <p:spPr/>
        <p:txBody>
          <a:bodyPr/>
          <a:lstStyle/>
          <a:p>
            <a:fld id="{1970D2DB-1F48-694C-AAE4-014B7600EE19}" type="datetimeFigureOut">
              <a:rPr lang="en-US" smtClean="0"/>
              <a:pPr/>
              <a:t>9/1/2022</a:t>
            </a:fld>
            <a:endParaRPr lang="en-US"/>
          </a:p>
        </p:txBody>
      </p:sp>
      <p:sp>
        <p:nvSpPr>
          <p:cNvPr id="10" name="Slide Number Placeholder 5">
            <a:extLst>
              <a:ext uri="{FF2B5EF4-FFF2-40B4-BE49-F238E27FC236}">
                <a16:creationId xmlns:a16="http://schemas.microsoft.com/office/drawing/2014/main" xmlns="" id="{DD5424AD-235F-5E4B-9359-D21A84144C9A}"/>
              </a:ext>
            </a:extLst>
          </p:cNvPr>
          <p:cNvSpPr txBox="1">
            <a:spLocks/>
          </p:cNvSpPr>
          <p:nvPr userDrawn="1"/>
        </p:nvSpPr>
        <p:spPr>
          <a:xfrm>
            <a:off x="192053" y="6642521"/>
            <a:ext cx="49765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81C40E8-5AD6-FF4B-9226-2394D6D27ED6}" type="slidenum">
              <a:rPr lang="en-US" sz="1100" smtClean="0">
                <a:solidFill>
                  <a:srgbClr val="C3C0B8"/>
                </a:solidFill>
              </a:rPr>
              <a:pPr/>
              <a:t>‹#›</a:t>
            </a:fld>
            <a:endParaRPr lang="en-US" sz="1600" dirty="0">
              <a:solidFill>
                <a:srgbClr val="C3C0B8"/>
              </a:solidFill>
            </a:endParaRPr>
          </a:p>
        </p:txBody>
      </p:sp>
      <p:sp>
        <p:nvSpPr>
          <p:cNvPr id="5" name="Rectangle 4">
            <a:extLst>
              <a:ext uri="{FF2B5EF4-FFF2-40B4-BE49-F238E27FC236}">
                <a16:creationId xmlns:a16="http://schemas.microsoft.com/office/drawing/2014/main" xmlns="" id="{11532872-B6A2-3449-B6A7-D177A4D9C0CE}"/>
              </a:ext>
            </a:extLst>
          </p:cNvPr>
          <p:cNvSpPr/>
          <p:nvPr userDrawn="1"/>
        </p:nvSpPr>
        <p:spPr>
          <a:xfrm>
            <a:off x="8046720" y="6356350"/>
            <a:ext cx="4145280" cy="365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804146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01045B-4761-5C4B-83E2-E5BBC7AB4E0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xmlns="" id="{B76BC638-C272-2349-8193-283E9EC451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76C78922-8477-9542-BBF0-1B1CA6ACA2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B91E0461-F92A-3B4E-A696-CA25DC49272E}"/>
              </a:ext>
            </a:extLst>
          </p:cNvPr>
          <p:cNvSpPr>
            <a:spLocks noGrp="1"/>
          </p:cNvSpPr>
          <p:nvPr>
            <p:ph type="dt" sz="half" idx="10"/>
          </p:nvPr>
        </p:nvSpPr>
        <p:spPr/>
        <p:txBody>
          <a:bodyPr/>
          <a:lstStyle/>
          <a:p>
            <a:fld id="{1970D2DB-1F48-694C-AAE4-014B7600EE19}" type="datetimeFigureOut">
              <a:rPr lang="en-US" smtClean="0"/>
              <a:pPr/>
              <a:t>9/1/2022</a:t>
            </a:fld>
            <a:endParaRPr lang="en-US"/>
          </a:p>
        </p:txBody>
      </p:sp>
      <p:sp>
        <p:nvSpPr>
          <p:cNvPr id="6" name="Footer Placeholder 5">
            <a:extLst>
              <a:ext uri="{FF2B5EF4-FFF2-40B4-BE49-F238E27FC236}">
                <a16:creationId xmlns:a16="http://schemas.microsoft.com/office/drawing/2014/main" xmlns="" id="{6AAEA14D-929C-A14E-B71F-4F45991CA02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32117078-C543-224D-937A-18F6FF1F3EF2}"/>
              </a:ext>
            </a:extLst>
          </p:cNvPr>
          <p:cNvSpPr>
            <a:spLocks noGrp="1"/>
          </p:cNvSpPr>
          <p:nvPr>
            <p:ph type="sldNum" sz="quarter" idx="12"/>
          </p:nvPr>
        </p:nvSpPr>
        <p:spPr>
          <a:xfrm>
            <a:off x="8610600" y="6356350"/>
            <a:ext cx="2743200" cy="365125"/>
          </a:xfrm>
          <a:prstGeom prst="rect">
            <a:avLst/>
          </a:prstGeom>
        </p:spPr>
        <p:txBody>
          <a:bodyPr/>
          <a:lstStyle/>
          <a:p>
            <a:fld id="{A81C40E8-5AD6-FF4B-9226-2394D6D27ED6}" type="slidenum">
              <a:rPr lang="en-US" smtClean="0"/>
              <a:pPr/>
              <a:t>‹#›</a:t>
            </a:fld>
            <a:endParaRPr lang="en-US"/>
          </a:p>
        </p:txBody>
      </p:sp>
    </p:spTree>
    <p:extLst>
      <p:ext uri="{BB962C8B-B14F-4D97-AF65-F5344CB8AC3E}">
        <p14:creationId xmlns:p14="http://schemas.microsoft.com/office/powerpoint/2010/main" xmlns="" val="508491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41488A-D2C2-7341-A556-44252611CCE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FF8067D6-12DF-C547-8193-F88C0544D48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C94D63A9-F09A-A243-A3A6-DF92D8E45DC4}"/>
              </a:ext>
            </a:extLst>
          </p:cNvPr>
          <p:cNvSpPr>
            <a:spLocks noGrp="1"/>
          </p:cNvSpPr>
          <p:nvPr>
            <p:ph type="dt" sz="half" idx="10"/>
          </p:nvPr>
        </p:nvSpPr>
        <p:spPr/>
        <p:txBody>
          <a:bodyPr/>
          <a:lstStyle/>
          <a:p>
            <a:fld id="{1970D2DB-1F48-694C-AAE4-014B7600EE19}" type="datetimeFigureOut">
              <a:rPr lang="en-US" smtClean="0"/>
              <a:pPr/>
              <a:t>9/1/2022</a:t>
            </a:fld>
            <a:endParaRPr lang="en-US"/>
          </a:p>
        </p:txBody>
      </p:sp>
      <p:sp>
        <p:nvSpPr>
          <p:cNvPr id="5" name="Footer Placeholder 4">
            <a:extLst>
              <a:ext uri="{FF2B5EF4-FFF2-40B4-BE49-F238E27FC236}">
                <a16:creationId xmlns:a16="http://schemas.microsoft.com/office/drawing/2014/main" xmlns="" id="{C25944ED-F34A-9541-8A7D-6B47E91178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FC4078CB-9EB0-5444-89C5-298B7CE7FB5C}"/>
              </a:ext>
            </a:extLst>
          </p:cNvPr>
          <p:cNvSpPr>
            <a:spLocks noGrp="1"/>
          </p:cNvSpPr>
          <p:nvPr>
            <p:ph type="sldNum" sz="quarter" idx="12"/>
          </p:nvPr>
        </p:nvSpPr>
        <p:spPr>
          <a:xfrm>
            <a:off x="8610600" y="6356350"/>
            <a:ext cx="2743200" cy="365125"/>
          </a:xfrm>
          <a:prstGeom prst="rect">
            <a:avLst/>
          </a:prstGeom>
        </p:spPr>
        <p:txBody>
          <a:bodyPr/>
          <a:lstStyle/>
          <a:p>
            <a:fld id="{A81C40E8-5AD6-FF4B-9226-2394D6D27ED6}" type="slidenum">
              <a:rPr lang="en-US" smtClean="0"/>
              <a:pPr/>
              <a:t>‹#›</a:t>
            </a:fld>
            <a:endParaRPr lang="en-US"/>
          </a:p>
        </p:txBody>
      </p:sp>
    </p:spTree>
    <p:extLst>
      <p:ext uri="{BB962C8B-B14F-4D97-AF65-F5344CB8AC3E}">
        <p14:creationId xmlns:p14="http://schemas.microsoft.com/office/powerpoint/2010/main" xmlns="" val="1788237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125A86F-4E3D-154E-8702-034BADF95CF2}"/>
              </a:ext>
            </a:extLst>
          </p:cNvPr>
          <p:cNvSpPr>
            <a:spLocks noGrp="1"/>
          </p:cNvSpPr>
          <p:nvPr>
            <p:ph type="title" orient="vert"/>
          </p:nvPr>
        </p:nvSpPr>
        <p:spPr>
          <a:xfrm>
            <a:off x="8724900" y="966651"/>
            <a:ext cx="2628900" cy="5210312"/>
          </a:xfrm>
        </p:spPr>
        <p:txBody>
          <a:bodyPr vert="eaVert"/>
          <a:lstStyle/>
          <a:p>
            <a:r>
              <a:rPr lang="en-GB" dirty="0"/>
              <a:t>Click to edit Master title style</a:t>
            </a:r>
            <a:endParaRPr lang="en-US" dirty="0"/>
          </a:p>
        </p:txBody>
      </p:sp>
      <p:sp>
        <p:nvSpPr>
          <p:cNvPr id="3" name="Vertical Text Placeholder 2">
            <a:extLst>
              <a:ext uri="{FF2B5EF4-FFF2-40B4-BE49-F238E27FC236}">
                <a16:creationId xmlns:a16="http://schemas.microsoft.com/office/drawing/2014/main" xmlns="" id="{A5E667BD-66A8-1140-B0D2-DB28D266237F}"/>
              </a:ext>
            </a:extLst>
          </p:cNvPr>
          <p:cNvSpPr>
            <a:spLocks noGrp="1"/>
          </p:cNvSpPr>
          <p:nvPr>
            <p:ph type="body" orient="vert" idx="1"/>
          </p:nvPr>
        </p:nvSpPr>
        <p:spPr>
          <a:xfrm>
            <a:off x="838200" y="966649"/>
            <a:ext cx="7734300" cy="5210313"/>
          </a:xfr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xmlns="" id="{AD1F3D42-1941-4644-A928-13230B1B81A0}"/>
              </a:ext>
            </a:extLst>
          </p:cNvPr>
          <p:cNvSpPr>
            <a:spLocks noGrp="1"/>
          </p:cNvSpPr>
          <p:nvPr>
            <p:ph type="dt" sz="half" idx="10"/>
          </p:nvPr>
        </p:nvSpPr>
        <p:spPr/>
        <p:txBody>
          <a:bodyPr/>
          <a:lstStyle/>
          <a:p>
            <a:fld id="{1970D2DB-1F48-694C-AAE4-014B7600EE19}" type="datetimeFigureOut">
              <a:rPr lang="en-US" smtClean="0"/>
              <a:pPr/>
              <a:t>9/1/2022</a:t>
            </a:fld>
            <a:endParaRPr lang="en-US"/>
          </a:p>
        </p:txBody>
      </p:sp>
      <p:sp>
        <p:nvSpPr>
          <p:cNvPr id="5" name="Footer Placeholder 4">
            <a:extLst>
              <a:ext uri="{FF2B5EF4-FFF2-40B4-BE49-F238E27FC236}">
                <a16:creationId xmlns:a16="http://schemas.microsoft.com/office/drawing/2014/main" xmlns="" id="{9314D84F-44DB-4A46-84A3-036632FD903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92E07E11-A23A-5640-825F-902803C09E78}"/>
              </a:ext>
            </a:extLst>
          </p:cNvPr>
          <p:cNvSpPr>
            <a:spLocks noGrp="1"/>
          </p:cNvSpPr>
          <p:nvPr>
            <p:ph type="sldNum" sz="quarter" idx="12"/>
          </p:nvPr>
        </p:nvSpPr>
        <p:spPr>
          <a:xfrm>
            <a:off x="8610600" y="6356350"/>
            <a:ext cx="2743200" cy="365125"/>
          </a:xfrm>
          <a:prstGeom prst="rect">
            <a:avLst/>
          </a:prstGeom>
        </p:spPr>
        <p:txBody>
          <a:bodyPr/>
          <a:lstStyle/>
          <a:p>
            <a:fld id="{A81C40E8-5AD6-FF4B-9226-2394D6D27ED6}" type="slidenum">
              <a:rPr lang="en-US" smtClean="0"/>
              <a:pPr/>
              <a:t>‹#›</a:t>
            </a:fld>
            <a:endParaRPr lang="en-US"/>
          </a:p>
        </p:txBody>
      </p:sp>
    </p:spTree>
    <p:extLst>
      <p:ext uri="{BB962C8B-B14F-4D97-AF65-F5344CB8AC3E}">
        <p14:creationId xmlns:p14="http://schemas.microsoft.com/office/powerpoint/2010/main" xmlns="" val="1181309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9A748DD2-4A04-1943-A868-595685827D37}"/>
              </a:ext>
            </a:extLst>
          </p:cNvPr>
          <p:cNvPicPr>
            <a:picLocks noChangeAspect="1"/>
          </p:cNvPicPr>
          <p:nvPr userDrawn="1"/>
        </p:nvPicPr>
        <p:blipFill>
          <a:blip r:embed="rId2"/>
          <a:stretch>
            <a:fillRect/>
          </a:stretch>
        </p:blipFill>
        <p:spPr>
          <a:xfrm>
            <a:off x="-62753" y="6279170"/>
            <a:ext cx="12289972" cy="591608"/>
          </a:xfrm>
          <a:prstGeom prst="rect">
            <a:avLst/>
          </a:prstGeom>
        </p:spPr>
      </p:pic>
      <p:pic>
        <p:nvPicPr>
          <p:cNvPr id="10" name="Picture 9">
            <a:extLst>
              <a:ext uri="{FF2B5EF4-FFF2-40B4-BE49-F238E27FC236}">
                <a16:creationId xmlns:a16="http://schemas.microsoft.com/office/drawing/2014/main" xmlns="" id="{55A846D4-3521-1C44-9E63-D01CBBA10A9B}"/>
              </a:ext>
            </a:extLst>
          </p:cNvPr>
          <p:cNvPicPr>
            <a:picLocks noChangeAspect="1"/>
          </p:cNvPicPr>
          <p:nvPr userDrawn="1"/>
        </p:nvPicPr>
        <p:blipFill rotWithShape="1">
          <a:blip r:embed="rId2"/>
          <a:srcRect l="60143" r="-1" b="-22796"/>
          <a:stretch/>
        </p:blipFill>
        <p:spPr>
          <a:xfrm>
            <a:off x="7486644" y="6281178"/>
            <a:ext cx="4740575" cy="726468"/>
          </a:xfrm>
          <a:prstGeom prst="rect">
            <a:avLst/>
          </a:prstGeom>
        </p:spPr>
      </p:pic>
      <p:sp>
        <p:nvSpPr>
          <p:cNvPr id="2" name="Title 1">
            <a:extLst>
              <a:ext uri="{FF2B5EF4-FFF2-40B4-BE49-F238E27FC236}">
                <a16:creationId xmlns:a16="http://schemas.microsoft.com/office/drawing/2014/main" xmlns="" id="{4BD92900-D205-864C-9FFD-8F0D6B174DE1}"/>
              </a:ext>
            </a:extLst>
          </p:cNvPr>
          <p:cNvSpPr>
            <a:spLocks noGrp="1"/>
          </p:cNvSpPr>
          <p:nvPr>
            <p:ph type="title"/>
          </p:nvPr>
        </p:nvSpPr>
        <p:spPr>
          <a:xfrm>
            <a:off x="-8965" y="-221415"/>
            <a:ext cx="12268200" cy="1006343"/>
          </a:xfrm>
        </p:spPr>
        <p:txBody>
          <a:bodyPr/>
          <a:lstStyle>
            <a:lvl1pPr>
              <a:defRPr baseline="0">
                <a:solidFill>
                  <a:srgbClr val="555658"/>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xmlns="" id="{BA6C1BCA-4195-7245-AB9C-1939EC3B140F}"/>
              </a:ext>
            </a:extLst>
          </p:cNvPr>
          <p:cNvSpPr>
            <a:spLocks noGrp="1"/>
          </p:cNvSpPr>
          <p:nvPr>
            <p:ph idx="1"/>
          </p:nvPr>
        </p:nvSpPr>
        <p:spPr>
          <a:xfrm>
            <a:off x="0" y="975753"/>
            <a:ext cx="12191999" cy="5154114"/>
          </a:xfrm>
        </p:spPr>
        <p:txBody>
          <a:bodyPr/>
          <a:lstStyle>
            <a:lvl1pPr marL="0" indent="0" algn="just">
              <a:lnSpc>
                <a:spcPct val="100000"/>
              </a:lnSpc>
              <a:spcBef>
                <a:spcPts val="0"/>
              </a:spcBef>
              <a:spcAft>
                <a:spcPts val="500"/>
              </a:spcAft>
              <a:buNone/>
              <a:defRPr baseline="0">
                <a:solidFill>
                  <a:srgbClr val="555658"/>
                </a:solidFill>
              </a:defRPr>
            </a:lvl1pPr>
            <a:lvl2pPr>
              <a:lnSpc>
                <a:spcPct val="100000"/>
              </a:lnSpc>
              <a:spcBef>
                <a:spcPts val="0"/>
              </a:spcBef>
              <a:spcAft>
                <a:spcPts val="300"/>
              </a:spcAft>
              <a:defRPr baseline="0">
                <a:solidFill>
                  <a:srgbClr val="555658"/>
                </a:solidFill>
              </a:defRPr>
            </a:lvl2pPr>
            <a:lvl3pPr>
              <a:lnSpc>
                <a:spcPct val="100000"/>
              </a:lnSpc>
              <a:spcBef>
                <a:spcPts val="0"/>
              </a:spcBef>
              <a:spcAft>
                <a:spcPts val="300"/>
              </a:spcAft>
              <a:defRPr baseline="0">
                <a:solidFill>
                  <a:srgbClr val="555658"/>
                </a:solidFill>
              </a:defRPr>
            </a:lvl3pPr>
            <a:lvl4pPr>
              <a:lnSpc>
                <a:spcPct val="100000"/>
              </a:lnSpc>
              <a:spcBef>
                <a:spcPts val="0"/>
              </a:spcBef>
              <a:spcAft>
                <a:spcPts val="300"/>
              </a:spcAft>
              <a:defRPr baseline="0">
                <a:solidFill>
                  <a:srgbClr val="555658"/>
                </a:solidFill>
              </a:defRPr>
            </a:lvl4pPr>
            <a:lvl5pPr>
              <a:lnSpc>
                <a:spcPct val="100000"/>
              </a:lnSpc>
              <a:spcBef>
                <a:spcPts val="0"/>
              </a:spcBef>
              <a:spcAft>
                <a:spcPts val="300"/>
              </a:spcAft>
              <a:defRPr baseline="0">
                <a:solidFill>
                  <a:srgbClr val="555658"/>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xmlns="" id="{1F4CBFB3-99A2-204E-B91E-964BBFC28111}"/>
              </a:ext>
            </a:extLst>
          </p:cNvPr>
          <p:cNvSpPr>
            <a:spLocks noGrp="1"/>
          </p:cNvSpPr>
          <p:nvPr>
            <p:ph type="dt" sz="half" idx="10"/>
          </p:nvPr>
        </p:nvSpPr>
        <p:spPr/>
        <p:txBody>
          <a:bodyPr/>
          <a:lstStyle/>
          <a:p>
            <a:fld id="{1970D2DB-1F48-694C-AAE4-014B7600EE19}" type="datetimeFigureOut">
              <a:rPr lang="en-US" smtClean="0"/>
              <a:pPr/>
              <a:t>9/1/2022</a:t>
            </a:fld>
            <a:endParaRPr lang="en-US"/>
          </a:p>
        </p:txBody>
      </p:sp>
      <p:sp>
        <p:nvSpPr>
          <p:cNvPr id="9" name="Slide Number Placeholder 5">
            <a:extLst>
              <a:ext uri="{FF2B5EF4-FFF2-40B4-BE49-F238E27FC236}">
                <a16:creationId xmlns:a16="http://schemas.microsoft.com/office/drawing/2014/main" xmlns="" id="{DA3DF7A9-322C-A846-ABB8-AF1A5FDFA4D6}"/>
              </a:ext>
            </a:extLst>
          </p:cNvPr>
          <p:cNvSpPr txBox="1">
            <a:spLocks/>
          </p:cNvSpPr>
          <p:nvPr userDrawn="1"/>
        </p:nvSpPr>
        <p:spPr>
          <a:xfrm>
            <a:off x="192053" y="6642521"/>
            <a:ext cx="49765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81C40E8-5AD6-FF4B-9226-2394D6D27ED6}" type="slidenum">
              <a:rPr lang="en-US" sz="1100" smtClean="0">
                <a:solidFill>
                  <a:srgbClr val="C3C0B8"/>
                </a:solidFill>
              </a:rPr>
              <a:pPr/>
              <a:t>‹#›</a:t>
            </a:fld>
            <a:endParaRPr lang="en-US" sz="1600" dirty="0">
              <a:solidFill>
                <a:srgbClr val="C3C0B8"/>
              </a:solidFill>
            </a:endParaRPr>
          </a:p>
        </p:txBody>
      </p:sp>
    </p:spTree>
    <p:extLst>
      <p:ext uri="{BB962C8B-B14F-4D97-AF65-F5344CB8AC3E}">
        <p14:creationId xmlns:p14="http://schemas.microsoft.com/office/powerpoint/2010/main" xmlns="" val="1047431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D92900-D205-864C-9FFD-8F0D6B174DE1}"/>
              </a:ext>
            </a:extLst>
          </p:cNvPr>
          <p:cNvSpPr>
            <a:spLocks noGrp="1"/>
          </p:cNvSpPr>
          <p:nvPr>
            <p:ph type="title"/>
          </p:nvPr>
        </p:nvSpPr>
        <p:spPr>
          <a:xfrm>
            <a:off x="0" y="993025"/>
            <a:ext cx="12213771" cy="1006343"/>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BA6C1BCA-4195-7245-AB9C-1939EC3B140F}"/>
              </a:ext>
            </a:extLst>
          </p:cNvPr>
          <p:cNvSpPr>
            <a:spLocks noGrp="1"/>
          </p:cNvSpPr>
          <p:nvPr>
            <p:ph idx="1"/>
          </p:nvPr>
        </p:nvSpPr>
        <p:spPr>
          <a:xfrm>
            <a:off x="0" y="2069131"/>
            <a:ext cx="12191999" cy="41078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1F4CBFB3-99A2-204E-B91E-964BBFC28111}"/>
              </a:ext>
            </a:extLst>
          </p:cNvPr>
          <p:cNvSpPr>
            <a:spLocks noGrp="1"/>
          </p:cNvSpPr>
          <p:nvPr>
            <p:ph type="dt" sz="half" idx="10"/>
          </p:nvPr>
        </p:nvSpPr>
        <p:spPr/>
        <p:txBody>
          <a:bodyPr/>
          <a:lstStyle/>
          <a:p>
            <a:fld id="{1970D2DB-1F48-694C-AAE4-014B7600EE19}" type="datetimeFigureOut">
              <a:rPr lang="en-US" smtClean="0"/>
              <a:pPr/>
              <a:t>9/1/2022</a:t>
            </a:fld>
            <a:endParaRPr lang="en-US"/>
          </a:p>
        </p:txBody>
      </p:sp>
      <p:sp>
        <p:nvSpPr>
          <p:cNvPr id="9" name="Slide Number Placeholder 5">
            <a:extLst>
              <a:ext uri="{FF2B5EF4-FFF2-40B4-BE49-F238E27FC236}">
                <a16:creationId xmlns:a16="http://schemas.microsoft.com/office/drawing/2014/main" xmlns="" id="{DA3DF7A9-322C-A846-ABB8-AF1A5FDFA4D6}"/>
              </a:ext>
            </a:extLst>
          </p:cNvPr>
          <p:cNvSpPr txBox="1">
            <a:spLocks/>
          </p:cNvSpPr>
          <p:nvPr userDrawn="1"/>
        </p:nvSpPr>
        <p:spPr>
          <a:xfrm>
            <a:off x="192053" y="6642521"/>
            <a:ext cx="49765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81C40E8-5AD6-FF4B-9226-2394D6D27ED6}" type="slidenum">
              <a:rPr lang="en-US" sz="1100" smtClean="0">
                <a:solidFill>
                  <a:srgbClr val="C3C0B8"/>
                </a:solidFill>
              </a:rPr>
              <a:pPr/>
              <a:t>‹#›</a:t>
            </a:fld>
            <a:endParaRPr lang="en-US" sz="1600" dirty="0">
              <a:solidFill>
                <a:srgbClr val="C3C0B8"/>
              </a:solidFill>
            </a:endParaRPr>
          </a:p>
        </p:txBody>
      </p:sp>
    </p:spTree>
    <p:extLst>
      <p:ext uri="{BB962C8B-B14F-4D97-AF65-F5344CB8AC3E}">
        <p14:creationId xmlns:p14="http://schemas.microsoft.com/office/powerpoint/2010/main" xmlns="" val="2477131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38E175-03E4-474A-AA68-8D5BB8C447B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xmlns="" id="{7DB61EC9-CCFC-9442-91FA-E3E9FE8182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D6177707-C681-AE4C-B994-6862F676224B}"/>
              </a:ext>
            </a:extLst>
          </p:cNvPr>
          <p:cNvSpPr>
            <a:spLocks noGrp="1"/>
          </p:cNvSpPr>
          <p:nvPr>
            <p:ph type="dt" sz="half" idx="10"/>
          </p:nvPr>
        </p:nvSpPr>
        <p:spPr/>
        <p:txBody>
          <a:bodyPr/>
          <a:lstStyle/>
          <a:p>
            <a:fld id="{1970D2DB-1F48-694C-AAE4-014B7600EE19}" type="datetimeFigureOut">
              <a:rPr lang="en-US" smtClean="0"/>
              <a:pPr/>
              <a:t>9/1/2022</a:t>
            </a:fld>
            <a:endParaRPr lang="en-US"/>
          </a:p>
        </p:txBody>
      </p:sp>
      <p:sp>
        <p:nvSpPr>
          <p:cNvPr id="6" name="Slide Number Placeholder 5">
            <a:extLst>
              <a:ext uri="{FF2B5EF4-FFF2-40B4-BE49-F238E27FC236}">
                <a16:creationId xmlns:a16="http://schemas.microsoft.com/office/drawing/2014/main" xmlns="" id="{B958AFB0-29D4-7344-A13B-A81DD364AEBE}"/>
              </a:ext>
            </a:extLst>
          </p:cNvPr>
          <p:cNvSpPr>
            <a:spLocks noGrp="1"/>
          </p:cNvSpPr>
          <p:nvPr>
            <p:ph type="sldNum" sz="quarter" idx="12"/>
          </p:nvPr>
        </p:nvSpPr>
        <p:spPr>
          <a:xfrm>
            <a:off x="8610600" y="6356350"/>
            <a:ext cx="2743200" cy="365125"/>
          </a:xfrm>
          <a:prstGeom prst="rect">
            <a:avLst/>
          </a:prstGeom>
        </p:spPr>
        <p:txBody>
          <a:bodyPr/>
          <a:lstStyle/>
          <a:p>
            <a:fld id="{A81C40E8-5AD6-FF4B-9226-2394D6D27ED6}" type="slidenum">
              <a:rPr lang="en-US" smtClean="0"/>
              <a:pPr/>
              <a:t>‹#›</a:t>
            </a:fld>
            <a:endParaRPr lang="en-US"/>
          </a:p>
        </p:txBody>
      </p:sp>
    </p:spTree>
    <p:extLst>
      <p:ext uri="{BB962C8B-B14F-4D97-AF65-F5344CB8AC3E}">
        <p14:creationId xmlns:p14="http://schemas.microsoft.com/office/powerpoint/2010/main" xmlns="" val="1303282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CFC1C6-0F3A-5D41-8828-A364A290A9FA}"/>
              </a:ext>
            </a:extLst>
          </p:cNvPr>
          <p:cNvSpPr>
            <a:spLocks noGrp="1"/>
          </p:cNvSpPr>
          <p:nvPr>
            <p:ph type="title"/>
          </p:nvPr>
        </p:nvSpPr>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xmlns="" id="{64926E9E-7486-CE4F-999D-D5012BB84A0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xmlns="" id="{774C108F-5D5C-4A43-83E4-CA60C22DB84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xmlns="" id="{A682DE3A-7EA5-4E4B-83AF-91496E260933}"/>
              </a:ext>
            </a:extLst>
          </p:cNvPr>
          <p:cNvSpPr>
            <a:spLocks noGrp="1"/>
          </p:cNvSpPr>
          <p:nvPr>
            <p:ph type="dt" sz="half" idx="10"/>
          </p:nvPr>
        </p:nvSpPr>
        <p:spPr/>
        <p:txBody>
          <a:bodyPr/>
          <a:lstStyle/>
          <a:p>
            <a:fld id="{1970D2DB-1F48-694C-AAE4-014B7600EE19}" type="datetimeFigureOut">
              <a:rPr lang="en-US" smtClean="0"/>
              <a:pPr/>
              <a:t>9/1/2022</a:t>
            </a:fld>
            <a:endParaRPr lang="en-US"/>
          </a:p>
        </p:txBody>
      </p:sp>
      <p:sp>
        <p:nvSpPr>
          <p:cNvPr id="7" name="Slide Number Placeholder 6">
            <a:extLst>
              <a:ext uri="{FF2B5EF4-FFF2-40B4-BE49-F238E27FC236}">
                <a16:creationId xmlns:a16="http://schemas.microsoft.com/office/drawing/2014/main" xmlns="" id="{664D844B-E642-A14E-AE13-D540C7C0E47B}"/>
              </a:ext>
            </a:extLst>
          </p:cNvPr>
          <p:cNvSpPr>
            <a:spLocks noGrp="1"/>
          </p:cNvSpPr>
          <p:nvPr>
            <p:ph type="sldNum" sz="quarter" idx="12"/>
          </p:nvPr>
        </p:nvSpPr>
        <p:spPr>
          <a:xfrm>
            <a:off x="8610600" y="6356350"/>
            <a:ext cx="2743200" cy="365125"/>
          </a:xfrm>
          <a:prstGeom prst="rect">
            <a:avLst/>
          </a:prstGeom>
        </p:spPr>
        <p:txBody>
          <a:bodyPr/>
          <a:lstStyle/>
          <a:p>
            <a:fld id="{A81C40E8-5AD6-FF4B-9226-2394D6D27ED6}" type="slidenum">
              <a:rPr lang="en-US" smtClean="0"/>
              <a:pPr/>
              <a:t>‹#›</a:t>
            </a:fld>
            <a:endParaRPr lang="en-US"/>
          </a:p>
        </p:txBody>
      </p:sp>
    </p:spTree>
    <p:extLst>
      <p:ext uri="{BB962C8B-B14F-4D97-AF65-F5344CB8AC3E}">
        <p14:creationId xmlns:p14="http://schemas.microsoft.com/office/powerpoint/2010/main" xmlns="" val="1498040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E63AB1-4F0B-0B43-9612-3F5BAF01610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080E5FB0-07A7-8F42-A75F-D9C34C1896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9A0DB46D-80DA-384E-8262-E10AE1A5B8E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xmlns="" id="{735518BA-BDCB-954C-9D5F-44FF4AFA19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B2741606-B61D-A046-8908-807B74E3E6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xmlns="" id="{CA946729-0957-9342-A9C6-ECEF8462575E}"/>
              </a:ext>
            </a:extLst>
          </p:cNvPr>
          <p:cNvSpPr>
            <a:spLocks noGrp="1"/>
          </p:cNvSpPr>
          <p:nvPr>
            <p:ph type="dt" sz="half" idx="10"/>
          </p:nvPr>
        </p:nvSpPr>
        <p:spPr/>
        <p:txBody>
          <a:bodyPr/>
          <a:lstStyle/>
          <a:p>
            <a:fld id="{1970D2DB-1F48-694C-AAE4-014B7600EE19}" type="datetimeFigureOut">
              <a:rPr lang="en-US" smtClean="0"/>
              <a:pPr/>
              <a:t>9/1/2022</a:t>
            </a:fld>
            <a:endParaRPr lang="en-US"/>
          </a:p>
        </p:txBody>
      </p:sp>
      <p:sp>
        <p:nvSpPr>
          <p:cNvPr id="8" name="Footer Placeholder 7">
            <a:extLst>
              <a:ext uri="{FF2B5EF4-FFF2-40B4-BE49-F238E27FC236}">
                <a16:creationId xmlns:a16="http://schemas.microsoft.com/office/drawing/2014/main" xmlns="" id="{A6A54B1F-3F6B-EA45-B235-DF2D890BECD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1E303EF3-2539-B24A-B18C-AB6E9EB42F74}"/>
              </a:ext>
            </a:extLst>
          </p:cNvPr>
          <p:cNvSpPr>
            <a:spLocks noGrp="1"/>
          </p:cNvSpPr>
          <p:nvPr>
            <p:ph type="sldNum" sz="quarter" idx="12"/>
          </p:nvPr>
        </p:nvSpPr>
        <p:spPr>
          <a:xfrm>
            <a:off x="8610600" y="6356350"/>
            <a:ext cx="2743200" cy="365125"/>
          </a:xfrm>
          <a:prstGeom prst="rect">
            <a:avLst/>
          </a:prstGeom>
        </p:spPr>
        <p:txBody>
          <a:bodyPr/>
          <a:lstStyle/>
          <a:p>
            <a:fld id="{A81C40E8-5AD6-FF4B-9226-2394D6D27ED6}" type="slidenum">
              <a:rPr lang="en-US" smtClean="0"/>
              <a:pPr/>
              <a:t>‹#›</a:t>
            </a:fld>
            <a:endParaRPr lang="en-US"/>
          </a:p>
        </p:txBody>
      </p:sp>
    </p:spTree>
    <p:extLst>
      <p:ext uri="{BB962C8B-B14F-4D97-AF65-F5344CB8AC3E}">
        <p14:creationId xmlns:p14="http://schemas.microsoft.com/office/powerpoint/2010/main" xmlns="" val="3263633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CEA0A8-AC9B-114E-B11A-D6866EDBB59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xmlns="" id="{0DB91CAB-AA6B-B24E-B7EB-11A7FDB52FF7}"/>
              </a:ext>
            </a:extLst>
          </p:cNvPr>
          <p:cNvSpPr>
            <a:spLocks noGrp="1"/>
          </p:cNvSpPr>
          <p:nvPr>
            <p:ph type="dt" sz="half" idx="10"/>
          </p:nvPr>
        </p:nvSpPr>
        <p:spPr/>
        <p:txBody>
          <a:bodyPr/>
          <a:lstStyle/>
          <a:p>
            <a:fld id="{1970D2DB-1F48-694C-AAE4-014B7600EE19}" type="datetimeFigureOut">
              <a:rPr lang="en-US" smtClean="0"/>
              <a:pPr/>
              <a:t>9/1/2022</a:t>
            </a:fld>
            <a:endParaRPr lang="en-US"/>
          </a:p>
        </p:txBody>
      </p:sp>
      <p:sp>
        <p:nvSpPr>
          <p:cNvPr id="4" name="Footer Placeholder 3">
            <a:extLst>
              <a:ext uri="{FF2B5EF4-FFF2-40B4-BE49-F238E27FC236}">
                <a16:creationId xmlns:a16="http://schemas.microsoft.com/office/drawing/2014/main" xmlns="" id="{AF66D3E4-9AFD-8144-8139-C9530815F2F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B54A125A-4D73-D745-B081-B7820F1962CF}"/>
              </a:ext>
            </a:extLst>
          </p:cNvPr>
          <p:cNvSpPr>
            <a:spLocks noGrp="1"/>
          </p:cNvSpPr>
          <p:nvPr>
            <p:ph type="sldNum" sz="quarter" idx="12"/>
          </p:nvPr>
        </p:nvSpPr>
        <p:spPr>
          <a:xfrm>
            <a:off x="8610600" y="6356350"/>
            <a:ext cx="2743200" cy="365125"/>
          </a:xfrm>
          <a:prstGeom prst="rect">
            <a:avLst/>
          </a:prstGeom>
        </p:spPr>
        <p:txBody>
          <a:bodyPr/>
          <a:lstStyle/>
          <a:p>
            <a:fld id="{A81C40E8-5AD6-FF4B-9226-2394D6D27ED6}" type="slidenum">
              <a:rPr lang="en-US" smtClean="0"/>
              <a:pPr/>
              <a:t>‹#›</a:t>
            </a:fld>
            <a:endParaRPr lang="en-US"/>
          </a:p>
        </p:txBody>
      </p:sp>
    </p:spTree>
    <p:extLst>
      <p:ext uri="{BB962C8B-B14F-4D97-AF65-F5344CB8AC3E}">
        <p14:creationId xmlns:p14="http://schemas.microsoft.com/office/powerpoint/2010/main" xmlns="" val="3796617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2AD5455-CE8F-994A-8578-542C6BDB7AE0}"/>
              </a:ext>
            </a:extLst>
          </p:cNvPr>
          <p:cNvSpPr>
            <a:spLocks noGrp="1"/>
          </p:cNvSpPr>
          <p:nvPr>
            <p:ph type="dt" sz="half" idx="10"/>
          </p:nvPr>
        </p:nvSpPr>
        <p:spPr/>
        <p:txBody>
          <a:bodyPr/>
          <a:lstStyle/>
          <a:p>
            <a:fld id="{1970D2DB-1F48-694C-AAE4-014B7600EE19}" type="datetimeFigureOut">
              <a:rPr lang="en-US" smtClean="0"/>
              <a:pPr/>
              <a:t>9/1/2022</a:t>
            </a:fld>
            <a:endParaRPr lang="en-US"/>
          </a:p>
        </p:txBody>
      </p:sp>
      <p:sp>
        <p:nvSpPr>
          <p:cNvPr id="3" name="Footer Placeholder 2">
            <a:extLst>
              <a:ext uri="{FF2B5EF4-FFF2-40B4-BE49-F238E27FC236}">
                <a16:creationId xmlns:a16="http://schemas.microsoft.com/office/drawing/2014/main" xmlns="" id="{D57E6846-8B5A-3745-8279-A7D56D383DB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24C7943B-EDF7-6F49-8E15-9DB251A72C7A}"/>
              </a:ext>
            </a:extLst>
          </p:cNvPr>
          <p:cNvSpPr>
            <a:spLocks noGrp="1"/>
          </p:cNvSpPr>
          <p:nvPr>
            <p:ph type="sldNum" sz="quarter" idx="12"/>
          </p:nvPr>
        </p:nvSpPr>
        <p:spPr>
          <a:xfrm>
            <a:off x="8610600" y="6356350"/>
            <a:ext cx="2743200" cy="365125"/>
          </a:xfrm>
          <a:prstGeom prst="rect">
            <a:avLst/>
          </a:prstGeom>
        </p:spPr>
        <p:txBody>
          <a:bodyPr/>
          <a:lstStyle/>
          <a:p>
            <a:fld id="{A81C40E8-5AD6-FF4B-9226-2394D6D27ED6}" type="slidenum">
              <a:rPr lang="en-US" smtClean="0"/>
              <a:pPr/>
              <a:t>‹#›</a:t>
            </a:fld>
            <a:endParaRPr lang="en-US"/>
          </a:p>
        </p:txBody>
      </p:sp>
    </p:spTree>
    <p:extLst>
      <p:ext uri="{BB962C8B-B14F-4D97-AF65-F5344CB8AC3E}">
        <p14:creationId xmlns:p14="http://schemas.microsoft.com/office/powerpoint/2010/main" xmlns="" val="101866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75ED47-9AA9-874C-B650-4961EF20A8F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4E833F43-240F-844C-B727-BB37AAEF9D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xmlns="" id="{7C2F5676-A516-A648-BE20-1775137FEE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C58704AF-1DBA-704E-B725-1FDCCF7503E1}"/>
              </a:ext>
            </a:extLst>
          </p:cNvPr>
          <p:cNvSpPr>
            <a:spLocks noGrp="1"/>
          </p:cNvSpPr>
          <p:nvPr>
            <p:ph type="dt" sz="half" idx="10"/>
          </p:nvPr>
        </p:nvSpPr>
        <p:spPr/>
        <p:txBody>
          <a:bodyPr/>
          <a:lstStyle/>
          <a:p>
            <a:fld id="{1970D2DB-1F48-694C-AAE4-014B7600EE19}" type="datetimeFigureOut">
              <a:rPr lang="en-US" smtClean="0"/>
              <a:pPr/>
              <a:t>9/1/2022</a:t>
            </a:fld>
            <a:endParaRPr lang="en-US"/>
          </a:p>
        </p:txBody>
      </p:sp>
      <p:sp>
        <p:nvSpPr>
          <p:cNvPr id="6" name="Footer Placeholder 5">
            <a:extLst>
              <a:ext uri="{FF2B5EF4-FFF2-40B4-BE49-F238E27FC236}">
                <a16:creationId xmlns:a16="http://schemas.microsoft.com/office/drawing/2014/main" xmlns="" id="{1A24697C-7748-4343-9C55-CDA406134E5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B22FCB33-37BF-7E48-82E1-26A5A8C36C0B}"/>
              </a:ext>
            </a:extLst>
          </p:cNvPr>
          <p:cNvSpPr>
            <a:spLocks noGrp="1"/>
          </p:cNvSpPr>
          <p:nvPr>
            <p:ph type="sldNum" sz="quarter" idx="12"/>
          </p:nvPr>
        </p:nvSpPr>
        <p:spPr>
          <a:xfrm>
            <a:off x="8610600" y="6356350"/>
            <a:ext cx="2743200" cy="365125"/>
          </a:xfrm>
          <a:prstGeom prst="rect">
            <a:avLst/>
          </a:prstGeom>
        </p:spPr>
        <p:txBody>
          <a:bodyPr/>
          <a:lstStyle/>
          <a:p>
            <a:fld id="{A81C40E8-5AD6-FF4B-9226-2394D6D27ED6}" type="slidenum">
              <a:rPr lang="en-US" smtClean="0"/>
              <a:pPr/>
              <a:t>‹#›</a:t>
            </a:fld>
            <a:endParaRPr lang="en-US"/>
          </a:p>
        </p:txBody>
      </p:sp>
    </p:spTree>
    <p:extLst>
      <p:ext uri="{BB962C8B-B14F-4D97-AF65-F5344CB8AC3E}">
        <p14:creationId xmlns:p14="http://schemas.microsoft.com/office/powerpoint/2010/main" xmlns="" val="2326454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50233181-FB68-024A-AE2F-67C8988B02EC}"/>
              </a:ext>
            </a:extLst>
          </p:cNvPr>
          <p:cNvGrpSpPr/>
          <p:nvPr userDrawn="1"/>
        </p:nvGrpSpPr>
        <p:grpSpPr>
          <a:xfrm>
            <a:off x="0" y="6281178"/>
            <a:ext cx="12233329" cy="726468"/>
            <a:chOff x="0" y="6281178"/>
            <a:chExt cx="12233329" cy="726468"/>
          </a:xfrm>
        </p:grpSpPr>
        <p:pic>
          <p:nvPicPr>
            <p:cNvPr id="17" name="Picture 16">
              <a:extLst>
                <a:ext uri="{FF2B5EF4-FFF2-40B4-BE49-F238E27FC236}">
                  <a16:creationId xmlns:a16="http://schemas.microsoft.com/office/drawing/2014/main" xmlns="" id="{1C58717F-7230-2740-8BC1-0F0C3CBB8D5E}"/>
                </a:ext>
              </a:extLst>
            </p:cNvPr>
            <p:cNvPicPr>
              <a:picLocks noChangeAspect="1"/>
            </p:cNvPicPr>
            <p:nvPr userDrawn="1"/>
          </p:nvPicPr>
          <p:blipFill>
            <a:blip r:embed="rId14"/>
            <a:stretch>
              <a:fillRect/>
            </a:stretch>
          </p:blipFill>
          <p:spPr>
            <a:xfrm>
              <a:off x="0" y="6281178"/>
              <a:ext cx="12233328" cy="591608"/>
            </a:xfrm>
            <a:prstGeom prst="rect">
              <a:avLst/>
            </a:prstGeom>
          </p:spPr>
        </p:pic>
        <p:pic>
          <p:nvPicPr>
            <p:cNvPr id="18" name="Picture 17">
              <a:extLst>
                <a:ext uri="{FF2B5EF4-FFF2-40B4-BE49-F238E27FC236}">
                  <a16:creationId xmlns:a16="http://schemas.microsoft.com/office/drawing/2014/main" xmlns="" id="{0F93E066-419A-364C-8D0B-F284FAD83C77}"/>
                </a:ext>
              </a:extLst>
            </p:cNvPr>
            <p:cNvPicPr>
              <a:picLocks noChangeAspect="1"/>
            </p:cNvPicPr>
            <p:nvPr userDrawn="1"/>
          </p:nvPicPr>
          <p:blipFill rotWithShape="1">
            <a:blip r:embed="rId14"/>
            <a:srcRect l="58203" r="3248" b="-22796"/>
            <a:stretch/>
          </p:blipFill>
          <p:spPr>
            <a:xfrm>
              <a:off x="7495789" y="6281178"/>
              <a:ext cx="4737540" cy="726468"/>
            </a:xfrm>
            <a:prstGeom prst="rect">
              <a:avLst/>
            </a:prstGeom>
          </p:spPr>
        </p:pic>
      </p:grpSp>
      <p:pic>
        <p:nvPicPr>
          <p:cNvPr id="15" name="Picture 14">
            <a:extLst>
              <a:ext uri="{FF2B5EF4-FFF2-40B4-BE49-F238E27FC236}">
                <a16:creationId xmlns:a16="http://schemas.microsoft.com/office/drawing/2014/main" xmlns="" id="{58B52F04-E7DD-AC48-8E96-C217D79E726A}"/>
              </a:ext>
            </a:extLst>
          </p:cNvPr>
          <p:cNvPicPr>
            <a:picLocks noChangeAspect="1"/>
          </p:cNvPicPr>
          <p:nvPr userDrawn="1"/>
        </p:nvPicPr>
        <p:blipFill>
          <a:blip r:embed="rId14"/>
          <a:stretch>
            <a:fillRect/>
          </a:stretch>
        </p:blipFill>
        <p:spPr>
          <a:xfrm>
            <a:off x="-9144" y="6281178"/>
            <a:ext cx="12233328" cy="591608"/>
          </a:xfrm>
          <a:prstGeom prst="rect">
            <a:avLst/>
          </a:prstGeom>
        </p:spPr>
      </p:pic>
      <p:sp>
        <p:nvSpPr>
          <p:cNvPr id="2" name="Title Placeholder 1">
            <a:extLst>
              <a:ext uri="{FF2B5EF4-FFF2-40B4-BE49-F238E27FC236}">
                <a16:creationId xmlns:a16="http://schemas.microsoft.com/office/drawing/2014/main" xmlns="" id="{89135071-3F97-F049-A93A-8A37DAE215D2}"/>
              </a:ext>
            </a:extLst>
          </p:cNvPr>
          <p:cNvSpPr>
            <a:spLocks noGrp="1"/>
          </p:cNvSpPr>
          <p:nvPr>
            <p:ph type="title"/>
          </p:nvPr>
        </p:nvSpPr>
        <p:spPr>
          <a:xfrm>
            <a:off x="838200" y="993025"/>
            <a:ext cx="10515600" cy="100634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xmlns="" id="{A1C08C68-31A7-AA44-8064-51D727C1E3B5}"/>
              </a:ext>
            </a:extLst>
          </p:cNvPr>
          <p:cNvSpPr>
            <a:spLocks noGrp="1"/>
          </p:cNvSpPr>
          <p:nvPr>
            <p:ph type="body" idx="1"/>
          </p:nvPr>
        </p:nvSpPr>
        <p:spPr>
          <a:xfrm>
            <a:off x="838200" y="2069131"/>
            <a:ext cx="10515600" cy="410783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xmlns="" id="{1B25C84B-FC7A-0045-97EF-40A4D8EF18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0D2DB-1F48-694C-AAE4-014B7600EE19}" type="datetimeFigureOut">
              <a:rPr lang="en-US" smtClean="0"/>
              <a:pPr/>
              <a:t>9/1/2022</a:t>
            </a:fld>
            <a:endParaRPr lang="en-US"/>
          </a:p>
        </p:txBody>
      </p:sp>
      <p:pic>
        <p:nvPicPr>
          <p:cNvPr id="8" name="Picture 7">
            <a:extLst>
              <a:ext uri="{FF2B5EF4-FFF2-40B4-BE49-F238E27FC236}">
                <a16:creationId xmlns:a16="http://schemas.microsoft.com/office/drawing/2014/main" xmlns="" id="{CA891CF8-EC5A-304A-B828-EFC2F4EA80D4}"/>
              </a:ext>
            </a:extLst>
          </p:cNvPr>
          <p:cNvPicPr>
            <a:picLocks noChangeAspect="1"/>
          </p:cNvPicPr>
          <p:nvPr userDrawn="1"/>
        </p:nvPicPr>
        <p:blipFill>
          <a:blip r:embed="rId15"/>
          <a:srcRect/>
          <a:stretch/>
        </p:blipFill>
        <p:spPr>
          <a:xfrm>
            <a:off x="-9144" y="-63088"/>
            <a:ext cx="12242472" cy="990091"/>
          </a:xfrm>
          <a:prstGeom prst="rect">
            <a:avLst/>
          </a:prstGeom>
        </p:spPr>
      </p:pic>
      <p:sp>
        <p:nvSpPr>
          <p:cNvPr id="14" name="Slide Number Placeholder 5">
            <a:extLst>
              <a:ext uri="{FF2B5EF4-FFF2-40B4-BE49-F238E27FC236}">
                <a16:creationId xmlns:a16="http://schemas.microsoft.com/office/drawing/2014/main" xmlns="" id="{057E327E-3B6E-214D-9AB9-E8054A314F88}"/>
              </a:ext>
            </a:extLst>
          </p:cNvPr>
          <p:cNvSpPr txBox="1">
            <a:spLocks/>
          </p:cNvSpPr>
          <p:nvPr userDrawn="1"/>
        </p:nvSpPr>
        <p:spPr>
          <a:xfrm>
            <a:off x="192053" y="6642521"/>
            <a:ext cx="49765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81C40E8-5AD6-FF4B-9226-2394D6D27ED6}" type="slidenum">
              <a:rPr lang="en-US" sz="1100" smtClean="0">
                <a:solidFill>
                  <a:srgbClr val="C3C0B8"/>
                </a:solidFill>
              </a:rPr>
              <a:pPr/>
              <a:t>‹#›</a:t>
            </a:fld>
            <a:endParaRPr lang="en-US" sz="1600" dirty="0">
              <a:solidFill>
                <a:srgbClr val="C3C0B8"/>
              </a:solidFill>
            </a:endParaRPr>
          </a:p>
        </p:txBody>
      </p:sp>
      <p:pic>
        <p:nvPicPr>
          <p:cNvPr id="16" name="Picture 15">
            <a:extLst>
              <a:ext uri="{FF2B5EF4-FFF2-40B4-BE49-F238E27FC236}">
                <a16:creationId xmlns:a16="http://schemas.microsoft.com/office/drawing/2014/main" xmlns="" id="{B5AA9FE2-B65D-6242-A1FC-D3B3C1920C44}"/>
              </a:ext>
            </a:extLst>
          </p:cNvPr>
          <p:cNvPicPr>
            <a:picLocks noChangeAspect="1"/>
          </p:cNvPicPr>
          <p:nvPr userDrawn="1"/>
        </p:nvPicPr>
        <p:blipFill rotWithShape="1">
          <a:blip r:embed="rId14"/>
          <a:srcRect l="58203" r="3248" b="-22796"/>
          <a:stretch/>
        </p:blipFill>
        <p:spPr>
          <a:xfrm>
            <a:off x="7486645" y="6281178"/>
            <a:ext cx="4737540" cy="726468"/>
          </a:xfrm>
          <a:prstGeom prst="rect">
            <a:avLst/>
          </a:prstGeom>
        </p:spPr>
      </p:pic>
    </p:spTree>
    <p:extLst>
      <p:ext uri="{BB962C8B-B14F-4D97-AF65-F5344CB8AC3E}">
        <p14:creationId xmlns:p14="http://schemas.microsoft.com/office/powerpoint/2010/main" xmlns="" val="645921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hyperlink" Target="https://creativecommons.org/licenses/by-nd/3.0/" TargetMode="External"/><Relationship Id="rId4" Type="http://schemas.openxmlformats.org/officeDocument/2006/relationships/hyperlink" Target="https://pursuit.unimelb.edu.au/articles/education-for-humans-in-an-ai-worl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B71627-D038-7048-8511-AF33238A47FB}"/>
              </a:ext>
            </a:extLst>
          </p:cNvPr>
          <p:cNvSpPr>
            <a:spLocks noGrp="1"/>
          </p:cNvSpPr>
          <p:nvPr>
            <p:ph type="ctrTitle"/>
          </p:nvPr>
        </p:nvSpPr>
        <p:spPr/>
        <p:txBody>
          <a:bodyPr/>
          <a:lstStyle/>
          <a:p>
            <a:r>
              <a:rPr lang="en-US" dirty="0">
                <a:solidFill>
                  <a:schemeClr val="bg1"/>
                </a:solidFill>
              </a:rPr>
              <a:t>[INSERT WEBINAR TITLE]</a:t>
            </a:r>
          </a:p>
        </p:txBody>
      </p:sp>
      <p:pic>
        <p:nvPicPr>
          <p:cNvPr id="10" name="Picture 9">
            <a:extLst>
              <a:ext uri="{FF2B5EF4-FFF2-40B4-BE49-F238E27FC236}">
                <a16:creationId xmlns:a16="http://schemas.microsoft.com/office/drawing/2014/main" xmlns="" id="{9E3D3CB6-A59C-3B4D-A6AB-4F9532D8FAA1}"/>
              </a:ext>
            </a:extLst>
          </p:cNvPr>
          <p:cNvPicPr>
            <a:picLocks noChangeAspect="1"/>
          </p:cNvPicPr>
          <p:nvPr/>
        </p:nvPicPr>
        <p:blipFill>
          <a:blip r:embed="rId2"/>
          <a:stretch>
            <a:fillRect/>
          </a:stretch>
        </p:blipFill>
        <p:spPr>
          <a:xfrm>
            <a:off x="0" y="1649066"/>
            <a:ext cx="4118446" cy="4118446"/>
          </a:xfrm>
          <a:prstGeom prst="rect">
            <a:avLst/>
          </a:prstGeom>
        </p:spPr>
      </p:pic>
      <p:graphicFrame>
        <p:nvGraphicFramePr>
          <p:cNvPr id="15" name="Table 15">
            <a:extLst>
              <a:ext uri="{FF2B5EF4-FFF2-40B4-BE49-F238E27FC236}">
                <a16:creationId xmlns:a16="http://schemas.microsoft.com/office/drawing/2014/main" xmlns="" id="{6677060E-E0D1-AC4D-BD11-30E5947F17D9}"/>
              </a:ext>
            </a:extLst>
          </p:cNvPr>
          <p:cNvGraphicFramePr>
            <a:graphicFrameLocks noGrp="1"/>
          </p:cNvGraphicFramePr>
          <p:nvPr>
            <p:extLst>
              <p:ext uri="{D42A27DB-BD31-4B8C-83A1-F6EECF244321}">
                <p14:modId xmlns:p14="http://schemas.microsoft.com/office/powerpoint/2010/main" xmlns="" val="2586414387"/>
              </p:ext>
            </p:extLst>
          </p:nvPr>
        </p:nvGraphicFramePr>
        <p:xfrm>
          <a:off x="4249974" y="2124713"/>
          <a:ext cx="7463954" cy="3167152"/>
        </p:xfrm>
        <a:graphic>
          <a:graphicData uri="http://schemas.openxmlformats.org/drawingml/2006/table">
            <a:tbl>
              <a:tblPr firstRow="1" bandRow="1">
                <a:tableStyleId>{073A0DAA-6AF3-43AB-8588-CEC1D06C72B9}</a:tableStyleId>
              </a:tblPr>
              <a:tblGrid>
                <a:gridCol w="1916594">
                  <a:extLst>
                    <a:ext uri="{9D8B030D-6E8A-4147-A177-3AD203B41FA5}">
                      <a16:colId xmlns:a16="http://schemas.microsoft.com/office/drawing/2014/main" xmlns="" val="2470383026"/>
                    </a:ext>
                  </a:extLst>
                </a:gridCol>
                <a:gridCol w="5547360">
                  <a:extLst>
                    <a:ext uri="{9D8B030D-6E8A-4147-A177-3AD203B41FA5}">
                      <a16:colId xmlns:a16="http://schemas.microsoft.com/office/drawing/2014/main" xmlns="" val="4217588695"/>
                    </a:ext>
                  </a:extLst>
                </a:gridCol>
              </a:tblGrid>
              <a:tr h="791788">
                <a:tc>
                  <a:txBody>
                    <a:bodyPr/>
                    <a:lstStyle/>
                    <a:p>
                      <a:pPr>
                        <a:spcBef>
                          <a:spcPts val="600"/>
                        </a:spcBef>
                        <a:spcAft>
                          <a:spcPts val="600"/>
                        </a:spcAft>
                      </a:pPr>
                      <a:r>
                        <a:rPr lang="en-US" sz="1800" b="0" dirty="0"/>
                        <a:t>WEBINAR TITLE</a:t>
                      </a:r>
                    </a:p>
                  </a:txBody>
                  <a:tcPr anchor="ctr"/>
                </a:tc>
                <a:tc>
                  <a:txBody>
                    <a:bodyPr/>
                    <a:lstStyle/>
                    <a:p>
                      <a:pPr>
                        <a:spcBef>
                          <a:spcPts val="600"/>
                        </a:spcBef>
                        <a:spcAft>
                          <a:spcPts val="600"/>
                        </a:spcAft>
                      </a:pPr>
                      <a:r>
                        <a:rPr lang="en-US" b="0" dirty="0">
                          <a:latin typeface="Gill Sans MT" panose="020B0502020104020203" pitchFamily="34" charset="77"/>
                        </a:rPr>
                        <a:t>Built To Innovate</a:t>
                      </a:r>
                    </a:p>
                  </a:txBody>
                  <a:tcPr anchor="ctr"/>
                </a:tc>
                <a:extLst>
                  <a:ext uri="{0D108BD9-81ED-4DB2-BD59-A6C34878D82A}">
                    <a16:rowId xmlns:a16="http://schemas.microsoft.com/office/drawing/2014/main" xmlns="" val="328234014"/>
                  </a:ext>
                </a:extLst>
              </a:tr>
              <a:tr h="791788">
                <a:tc>
                  <a:txBody>
                    <a:bodyPr/>
                    <a:lstStyle/>
                    <a:p>
                      <a:pPr>
                        <a:spcBef>
                          <a:spcPts val="600"/>
                        </a:spcBef>
                        <a:spcAft>
                          <a:spcPts val="600"/>
                        </a:spcAft>
                      </a:pPr>
                      <a:r>
                        <a:rPr lang="en-US" sz="1800" dirty="0">
                          <a:solidFill>
                            <a:schemeClr val="tx1"/>
                          </a:solidFill>
                        </a:rPr>
                        <a:t>PRESENTER</a:t>
                      </a:r>
                    </a:p>
                  </a:txBody>
                  <a:tcPr anchor="ctr">
                    <a:solidFill>
                      <a:srgbClr val="929699"/>
                    </a:solidFill>
                  </a:tcPr>
                </a:tc>
                <a:tc>
                  <a:txBody>
                    <a:bodyPr/>
                    <a:lstStyle/>
                    <a:p>
                      <a:pPr>
                        <a:spcBef>
                          <a:spcPts val="600"/>
                        </a:spcBef>
                        <a:spcAft>
                          <a:spcPts val="600"/>
                        </a:spcAft>
                      </a:pPr>
                      <a:r>
                        <a:rPr lang="en-US" dirty="0">
                          <a:solidFill>
                            <a:schemeClr val="tx1"/>
                          </a:solidFill>
                          <a:latin typeface="Gill Sans MT" panose="020B0502020104020203" pitchFamily="34" charset="77"/>
                        </a:rPr>
                        <a:t>Ross O Colmain</a:t>
                      </a:r>
                    </a:p>
                  </a:txBody>
                  <a:tcPr anchor="ctr">
                    <a:solidFill>
                      <a:srgbClr val="929699"/>
                    </a:solidFill>
                  </a:tcPr>
                </a:tc>
                <a:extLst>
                  <a:ext uri="{0D108BD9-81ED-4DB2-BD59-A6C34878D82A}">
                    <a16:rowId xmlns:a16="http://schemas.microsoft.com/office/drawing/2014/main" xmlns="" val="2992798589"/>
                  </a:ext>
                </a:extLst>
              </a:tr>
              <a:tr h="791788">
                <a:tc>
                  <a:txBody>
                    <a:bodyPr/>
                    <a:lstStyle/>
                    <a:p>
                      <a:pPr>
                        <a:spcBef>
                          <a:spcPts val="600"/>
                        </a:spcBef>
                        <a:spcAft>
                          <a:spcPts val="600"/>
                        </a:spcAft>
                      </a:pPr>
                      <a:r>
                        <a:rPr lang="en-US" sz="1800" dirty="0"/>
                        <a:t>ORGANISATION</a:t>
                      </a:r>
                    </a:p>
                  </a:txBody>
                  <a:tcPr anchor="ctr">
                    <a:solidFill>
                      <a:srgbClr val="C3C0B8"/>
                    </a:solidFill>
                  </a:tcPr>
                </a:tc>
                <a:tc>
                  <a:txBody>
                    <a:bodyPr/>
                    <a:lstStyle/>
                    <a:p>
                      <a:pPr>
                        <a:spcBef>
                          <a:spcPts val="600"/>
                        </a:spcBef>
                        <a:spcAft>
                          <a:spcPts val="600"/>
                        </a:spcAft>
                      </a:pPr>
                      <a:r>
                        <a:rPr lang="en-US" dirty="0">
                          <a:latin typeface="Gill Sans MT" panose="020B0502020104020203" pitchFamily="34" charset="77"/>
                        </a:rPr>
                        <a:t>Enterprise Ireland</a:t>
                      </a:r>
                    </a:p>
                  </a:txBody>
                  <a:tcPr anchor="ctr">
                    <a:solidFill>
                      <a:srgbClr val="C3C0B8"/>
                    </a:solidFill>
                  </a:tcPr>
                </a:tc>
                <a:extLst>
                  <a:ext uri="{0D108BD9-81ED-4DB2-BD59-A6C34878D82A}">
                    <a16:rowId xmlns:a16="http://schemas.microsoft.com/office/drawing/2014/main" xmlns="" val="3004418014"/>
                  </a:ext>
                </a:extLst>
              </a:tr>
              <a:tr h="791788">
                <a:tc>
                  <a:txBody>
                    <a:bodyPr/>
                    <a:lstStyle/>
                    <a:p>
                      <a:pPr>
                        <a:spcBef>
                          <a:spcPts val="600"/>
                        </a:spcBef>
                        <a:spcAft>
                          <a:spcPts val="600"/>
                        </a:spcAft>
                      </a:pPr>
                      <a:r>
                        <a:rPr lang="en-US" sz="1800" dirty="0">
                          <a:solidFill>
                            <a:schemeClr val="tx1"/>
                          </a:solidFill>
                        </a:rPr>
                        <a:t>DATE</a:t>
                      </a:r>
                    </a:p>
                  </a:txBody>
                  <a:tcPr anchor="ctr">
                    <a:solidFill>
                      <a:schemeClr val="bg2"/>
                    </a:solidFill>
                  </a:tcPr>
                </a:tc>
                <a:tc>
                  <a:txBody>
                    <a:bodyPr/>
                    <a:lstStyle/>
                    <a:p>
                      <a:pPr>
                        <a:spcBef>
                          <a:spcPts val="600"/>
                        </a:spcBef>
                        <a:spcAft>
                          <a:spcPts val="600"/>
                        </a:spcAft>
                      </a:pPr>
                      <a:r>
                        <a:rPr lang="en-US" dirty="0">
                          <a:solidFill>
                            <a:schemeClr val="tx1"/>
                          </a:solidFill>
                          <a:latin typeface="Gill Sans MT" panose="020B0502020104020203" pitchFamily="34" charset="77"/>
                        </a:rPr>
                        <a:t>31</a:t>
                      </a:r>
                      <a:r>
                        <a:rPr lang="en-US" baseline="30000" dirty="0">
                          <a:solidFill>
                            <a:schemeClr val="tx1"/>
                          </a:solidFill>
                          <a:latin typeface="Gill Sans MT" panose="020B0502020104020203" pitchFamily="34" charset="77"/>
                        </a:rPr>
                        <a:t>st</a:t>
                      </a:r>
                      <a:r>
                        <a:rPr lang="en-US" dirty="0">
                          <a:solidFill>
                            <a:schemeClr val="tx1"/>
                          </a:solidFill>
                          <a:latin typeface="Gill Sans MT" panose="020B0502020104020203" pitchFamily="34" charset="77"/>
                        </a:rPr>
                        <a:t> August 2022</a:t>
                      </a:r>
                    </a:p>
                  </a:txBody>
                  <a:tcPr anchor="ctr">
                    <a:solidFill>
                      <a:schemeClr val="bg2"/>
                    </a:solidFill>
                  </a:tcPr>
                </a:tc>
                <a:extLst>
                  <a:ext uri="{0D108BD9-81ED-4DB2-BD59-A6C34878D82A}">
                    <a16:rowId xmlns:a16="http://schemas.microsoft.com/office/drawing/2014/main" xmlns="" val="3702691673"/>
                  </a:ext>
                </a:extLst>
              </a:tr>
            </a:tbl>
          </a:graphicData>
        </a:graphic>
      </p:graphicFrame>
    </p:spTree>
    <p:extLst>
      <p:ext uri="{BB962C8B-B14F-4D97-AF65-F5344CB8AC3E}">
        <p14:creationId xmlns:p14="http://schemas.microsoft.com/office/powerpoint/2010/main" xmlns="" val="175145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EAF4A759-D97E-7D4D-9F02-C0CD412DE211}"/>
              </a:ext>
            </a:extLst>
          </p:cNvPr>
          <p:cNvPicPr>
            <a:picLocks noChangeAspect="1"/>
          </p:cNvPicPr>
          <p:nvPr/>
        </p:nvPicPr>
        <p:blipFill>
          <a:blip r:embed="rId2"/>
          <a:stretch>
            <a:fillRect/>
          </a:stretch>
        </p:blipFill>
        <p:spPr>
          <a:xfrm>
            <a:off x="1524" y="0"/>
            <a:ext cx="12188952" cy="6858000"/>
          </a:xfrm>
          <a:prstGeom prst="rect">
            <a:avLst/>
          </a:prstGeom>
        </p:spPr>
      </p:pic>
      <p:sp>
        <p:nvSpPr>
          <p:cNvPr id="4" name="TextBox 3">
            <a:extLst>
              <a:ext uri="{FF2B5EF4-FFF2-40B4-BE49-F238E27FC236}">
                <a16:creationId xmlns:a16="http://schemas.microsoft.com/office/drawing/2014/main" xmlns="" id="{657155ED-5443-5346-B684-FBE2F723A4A6}"/>
              </a:ext>
            </a:extLst>
          </p:cNvPr>
          <p:cNvSpPr txBox="1"/>
          <p:nvPr/>
        </p:nvSpPr>
        <p:spPr>
          <a:xfrm>
            <a:off x="581977" y="1291601"/>
            <a:ext cx="10572605" cy="630942"/>
          </a:xfrm>
          <a:prstGeom prst="rect">
            <a:avLst/>
          </a:prstGeom>
          <a:noFill/>
        </p:spPr>
        <p:txBody>
          <a:bodyPr wrap="square" rtlCol="0">
            <a:spAutoFit/>
          </a:bodyPr>
          <a:lstStyle/>
          <a:p>
            <a:r>
              <a:rPr lang="en-US" sz="3500" b="1" dirty="0">
                <a:solidFill>
                  <a:srgbClr val="012F46"/>
                </a:solidFill>
                <a:latin typeface="Arial" panose="020B0604020202020204" pitchFamily="34" charset="0"/>
                <a:cs typeface="Arial" panose="020B0604020202020204" pitchFamily="34" charset="0"/>
              </a:rPr>
              <a:t>Innovation</a:t>
            </a:r>
          </a:p>
        </p:txBody>
      </p:sp>
      <p:sp>
        <p:nvSpPr>
          <p:cNvPr id="8" name="TextBox 7">
            <a:extLst>
              <a:ext uri="{FF2B5EF4-FFF2-40B4-BE49-F238E27FC236}">
                <a16:creationId xmlns:a16="http://schemas.microsoft.com/office/drawing/2014/main" xmlns="" id="{BC203108-0C78-8E46-89AE-EE3C8A8CBFA5}"/>
              </a:ext>
            </a:extLst>
          </p:cNvPr>
          <p:cNvSpPr txBox="1"/>
          <p:nvPr/>
        </p:nvSpPr>
        <p:spPr>
          <a:xfrm>
            <a:off x="354953" y="5800163"/>
            <a:ext cx="5638611" cy="384721"/>
          </a:xfrm>
          <a:prstGeom prst="rect">
            <a:avLst/>
          </a:prstGeom>
          <a:noFill/>
        </p:spPr>
        <p:txBody>
          <a:bodyPr wrap="square" rtlCol="0">
            <a:spAutoFit/>
          </a:bodyPr>
          <a:lstStyle/>
          <a:p>
            <a:r>
              <a:rPr lang="en-US" sz="1900" b="1" dirty="0" err="1">
                <a:solidFill>
                  <a:srgbClr val="FFF42A"/>
                </a:solidFill>
                <a:latin typeface="Arial" panose="020B0604020202020204" pitchFamily="34" charset="0"/>
                <a:cs typeface="Arial" panose="020B0604020202020204" pitchFamily="34" charset="0"/>
              </a:rPr>
              <a:t>BuiltToInnovate</a:t>
            </a:r>
            <a:endParaRPr lang="en-US" sz="1900" b="1" dirty="0">
              <a:solidFill>
                <a:srgbClr val="FFF42A"/>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C47CF414-1EE4-C549-B809-FF1AEF361CED}"/>
              </a:ext>
            </a:extLst>
          </p:cNvPr>
          <p:cNvSpPr txBox="1"/>
          <p:nvPr/>
        </p:nvSpPr>
        <p:spPr>
          <a:xfrm>
            <a:off x="354953" y="6158209"/>
            <a:ext cx="6067793" cy="400110"/>
          </a:xfrm>
          <a:prstGeom prst="rect">
            <a:avLst/>
          </a:prstGeom>
          <a:noFill/>
        </p:spPr>
        <p:txBody>
          <a:bodyPr wrap="square" rtlCol="0">
            <a:spAutoFit/>
          </a:bodyPr>
          <a:lstStyle/>
          <a:p>
            <a:r>
              <a:rPr lang="en-US" sz="1000" b="1" dirty="0">
                <a:solidFill>
                  <a:srgbClr val="012F46"/>
                </a:solidFill>
                <a:latin typeface="Arial" panose="020B0604020202020204" pitchFamily="34" charset="0"/>
                <a:cs typeface="Arial" panose="020B0604020202020204" pitchFamily="34" charset="0"/>
              </a:rPr>
              <a:t>An initiative of Enterprise Ireland</a:t>
            </a:r>
            <a:br>
              <a:rPr lang="en-US" sz="1000" b="1" dirty="0">
                <a:solidFill>
                  <a:srgbClr val="012F46"/>
                </a:solidFill>
                <a:latin typeface="Arial" panose="020B0604020202020204" pitchFamily="34" charset="0"/>
                <a:cs typeface="Arial" panose="020B0604020202020204" pitchFamily="34" charset="0"/>
              </a:rPr>
            </a:br>
            <a:r>
              <a:rPr lang="en-US" sz="1000" b="1" dirty="0">
                <a:solidFill>
                  <a:srgbClr val="012F46"/>
                </a:solidFill>
                <a:latin typeface="Arial" panose="020B0604020202020204" pitchFamily="34" charset="0"/>
                <a:cs typeface="Arial" panose="020B0604020202020204" pitchFamily="34" charset="0"/>
              </a:rPr>
              <a:t>under the Housing For All Plan. </a:t>
            </a:r>
          </a:p>
        </p:txBody>
      </p:sp>
      <p:pic>
        <p:nvPicPr>
          <p:cNvPr id="2050" name="Picture 2" descr="Pre-Manufactured Value (PMV) in action">
            <a:extLst>
              <a:ext uri="{FF2B5EF4-FFF2-40B4-BE49-F238E27FC236}">
                <a16:creationId xmlns:a16="http://schemas.microsoft.com/office/drawing/2014/main" xmlns="" id="{AAFF6F26-7605-47C2-B27F-4CEB26B616F9}"/>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720372" y="277877"/>
            <a:ext cx="4471628" cy="265839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a:extLst>
              <a:ext uri="{FF2B5EF4-FFF2-40B4-BE49-F238E27FC236}">
                <a16:creationId xmlns:a16="http://schemas.microsoft.com/office/drawing/2014/main" xmlns="" id="{9A8C8B01-D1CD-4CEC-8348-96F0C8B39DA5}"/>
              </a:ext>
            </a:extLst>
          </p:cNvPr>
          <p:cNvPicPr>
            <a:picLocks noChangeAspect="1"/>
          </p:cNvPicPr>
          <p:nvPr/>
        </p:nvPicPr>
        <p:blipFill>
          <a:blip r:embed="rId4"/>
          <a:stretch>
            <a:fillRect/>
          </a:stretch>
        </p:blipFill>
        <p:spPr>
          <a:xfrm>
            <a:off x="7828728" y="3437910"/>
            <a:ext cx="4254914" cy="3119438"/>
          </a:xfrm>
          <a:prstGeom prst="rect">
            <a:avLst/>
          </a:prstGeom>
        </p:spPr>
      </p:pic>
      <p:sp>
        <p:nvSpPr>
          <p:cNvPr id="16" name="Content Placeholder 2">
            <a:extLst>
              <a:ext uri="{FF2B5EF4-FFF2-40B4-BE49-F238E27FC236}">
                <a16:creationId xmlns:a16="http://schemas.microsoft.com/office/drawing/2014/main" xmlns="" id="{A28CF364-E287-44FA-B922-AE67FE8BC38B}"/>
              </a:ext>
            </a:extLst>
          </p:cNvPr>
          <p:cNvSpPr txBox="1">
            <a:spLocks/>
          </p:cNvSpPr>
          <p:nvPr/>
        </p:nvSpPr>
        <p:spPr>
          <a:xfrm>
            <a:off x="354953" y="1940363"/>
            <a:ext cx="5723566" cy="2496780"/>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IE" sz="2000" dirty="0">
                <a:cs typeface="Calibri"/>
              </a:rPr>
              <a:t>Increasing Pre Manufactured Value to drive on site efficiencies and reduce labour requirement.</a:t>
            </a:r>
          </a:p>
          <a:p>
            <a:pPr algn="l"/>
            <a:r>
              <a:rPr lang="en-IE" sz="2000" dirty="0"/>
              <a:t>Availability of wet trades is seen as a major issue.</a:t>
            </a:r>
            <a:endParaRPr lang="en-IE" sz="2000" dirty="0">
              <a:cs typeface="Calibri"/>
            </a:endParaRPr>
          </a:p>
          <a:p>
            <a:pPr marL="0" indent="0" algn="l">
              <a:buNone/>
            </a:pPr>
            <a:r>
              <a:rPr lang="en-IE" sz="2000" dirty="0"/>
              <a:t>Interested in developing an aesthetically pleasing cladding solution. </a:t>
            </a:r>
            <a:endParaRPr lang="en-IE" sz="2000" dirty="0">
              <a:cs typeface="Calibri"/>
            </a:endParaRPr>
          </a:p>
          <a:p>
            <a:pPr marL="0" indent="0" algn="l">
              <a:buNone/>
            </a:pPr>
            <a:r>
              <a:rPr lang="en-IE" sz="2000" dirty="0"/>
              <a:t>Approached one of the Institutes of Technology to conduct research.</a:t>
            </a:r>
            <a:endParaRPr lang="en-IE" sz="2000" dirty="0">
              <a:cs typeface="Calibri"/>
            </a:endParaRPr>
          </a:p>
          <a:p>
            <a:pPr algn="l"/>
            <a:endParaRPr lang="en-IE" sz="2000" dirty="0">
              <a:cs typeface="Calibri"/>
            </a:endParaRPr>
          </a:p>
          <a:p>
            <a:pPr algn="l"/>
            <a:endParaRPr lang="en-IE" sz="2000" dirty="0">
              <a:cs typeface="Calibri"/>
            </a:endParaRPr>
          </a:p>
          <a:p>
            <a:pPr algn="l"/>
            <a:endParaRPr lang="en-IE" sz="2000" dirty="0">
              <a:cs typeface="Calibri"/>
            </a:endParaRPr>
          </a:p>
        </p:txBody>
      </p:sp>
      <p:graphicFrame>
        <p:nvGraphicFramePr>
          <p:cNvPr id="17" name="Content Placeholder 4">
            <a:extLst>
              <a:ext uri="{FF2B5EF4-FFF2-40B4-BE49-F238E27FC236}">
                <a16:creationId xmlns:a16="http://schemas.microsoft.com/office/drawing/2014/main" xmlns="" id="{29941189-A322-4CB5-8E14-79C8B7F3EC81}"/>
              </a:ext>
            </a:extLst>
          </p:cNvPr>
          <p:cNvGraphicFramePr>
            <a:graphicFrameLocks/>
          </p:cNvGraphicFramePr>
          <p:nvPr>
            <p:extLst>
              <p:ext uri="{D42A27DB-BD31-4B8C-83A1-F6EECF244321}">
                <p14:modId xmlns:p14="http://schemas.microsoft.com/office/powerpoint/2010/main" xmlns="" val="579417962"/>
              </p:ext>
            </p:extLst>
          </p:nvPr>
        </p:nvGraphicFramePr>
        <p:xfrm>
          <a:off x="228600" y="4770372"/>
          <a:ext cx="9305926" cy="1833564"/>
        </p:xfrm>
        <a:graphic>
          <a:graphicData uri="http://schemas.openxmlformats.org/drawingml/2006/table">
            <a:tbl>
              <a:tblPr firstRow="1" bandRow="1">
                <a:tableStyleId>{D113A9D2-9D6B-4929-AA2D-F23B5EE8CBE7}</a:tableStyleId>
              </a:tblPr>
              <a:tblGrid>
                <a:gridCol w="2046266">
                  <a:extLst>
                    <a:ext uri="{9D8B030D-6E8A-4147-A177-3AD203B41FA5}">
                      <a16:colId xmlns:a16="http://schemas.microsoft.com/office/drawing/2014/main" xmlns="" val="1640919103"/>
                    </a:ext>
                  </a:extLst>
                </a:gridCol>
                <a:gridCol w="2735598">
                  <a:extLst>
                    <a:ext uri="{9D8B030D-6E8A-4147-A177-3AD203B41FA5}">
                      <a16:colId xmlns:a16="http://schemas.microsoft.com/office/drawing/2014/main" xmlns="" val="106565035"/>
                    </a:ext>
                  </a:extLst>
                </a:gridCol>
                <a:gridCol w="2672960">
                  <a:extLst>
                    <a:ext uri="{9D8B030D-6E8A-4147-A177-3AD203B41FA5}">
                      <a16:colId xmlns:a16="http://schemas.microsoft.com/office/drawing/2014/main" xmlns="" val="4064209877"/>
                    </a:ext>
                  </a:extLst>
                </a:gridCol>
                <a:gridCol w="1851102">
                  <a:extLst>
                    <a:ext uri="{9D8B030D-6E8A-4147-A177-3AD203B41FA5}">
                      <a16:colId xmlns:a16="http://schemas.microsoft.com/office/drawing/2014/main" xmlns="" val="125757639"/>
                    </a:ext>
                  </a:extLst>
                </a:gridCol>
              </a:tblGrid>
              <a:tr h="434113">
                <a:tc gridSpan="4">
                  <a:txBody>
                    <a:bodyPr/>
                    <a:lstStyle/>
                    <a:p>
                      <a:pPr algn="ctr"/>
                      <a:r>
                        <a:rPr lang="en-IE" sz="2000" dirty="0"/>
                        <a:t>Innovation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hMerge="1">
                  <a:txBody>
                    <a:bodyPr/>
                    <a:lstStyle/>
                    <a:p>
                      <a:endParaRPr lang="en-IE" sz="1800" dirty="0"/>
                    </a:p>
                  </a:txBody>
                  <a:tcPr/>
                </a:tc>
                <a:tc hMerge="1">
                  <a:txBody>
                    <a:bodyPr/>
                    <a:lstStyle/>
                    <a:p>
                      <a:endParaRPr lang="en-IE" sz="1800" dirty="0"/>
                    </a:p>
                  </a:txBody>
                  <a:tcPr/>
                </a:tc>
                <a:tc hMerge="1">
                  <a:txBody>
                    <a:bodyPr/>
                    <a:lstStyle/>
                    <a:p>
                      <a:endParaRPr lang="en-IE" sz="1800" dirty="0"/>
                    </a:p>
                  </a:txBody>
                  <a:tcPr/>
                </a:tc>
                <a:extLst>
                  <a:ext uri="{0D108BD9-81ED-4DB2-BD59-A6C34878D82A}">
                    <a16:rowId xmlns:a16="http://schemas.microsoft.com/office/drawing/2014/main" xmlns="" val="2010158327"/>
                  </a:ext>
                </a:extLst>
              </a:tr>
              <a:tr h="434113">
                <a:tc>
                  <a:txBody>
                    <a:bodyPr/>
                    <a:lstStyle/>
                    <a:p>
                      <a:r>
                        <a:rPr lang="en-IE" sz="1800" b="1" dirty="0"/>
                        <a:t>Introductory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E" sz="1800" b="1" dirty="0"/>
                        <a:t>Explorative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E" sz="1800" b="1" dirty="0"/>
                        <a:t>Mid size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E" sz="1800" b="1" dirty="0"/>
                        <a:t>Transformative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85336303"/>
                  </a:ext>
                </a:extLst>
              </a:tr>
              <a:tr h="418881">
                <a:tc>
                  <a:txBody>
                    <a:bodyPr/>
                    <a:lstStyle/>
                    <a:p>
                      <a:r>
                        <a:rPr lang="en-IE" sz="1800" dirty="0"/>
                        <a:t>Innovation Voucher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E" sz="1800" dirty="0"/>
                        <a:t>Exploring Innovation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E" sz="1800" dirty="0"/>
                        <a:t>Agile R&amp;D/</a:t>
                      </a:r>
                      <a:r>
                        <a:rPr lang="en-IE" sz="1800" dirty="0" err="1"/>
                        <a:t>Inno</a:t>
                      </a:r>
                      <a:r>
                        <a:rPr lang="en-IE" sz="1800" dirty="0"/>
                        <a:t> </a:t>
                      </a:r>
                      <a:r>
                        <a:rPr lang="en-IE" sz="1800" dirty="0" err="1"/>
                        <a:t>PartnerS</a:t>
                      </a:r>
                      <a:endParaRPr lang="en-I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E" sz="1800" dirty="0"/>
                        <a:t>RDI Grants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0679990"/>
                  </a:ext>
                </a:extLst>
              </a:tr>
              <a:tr h="546457">
                <a:tc gridSpan="4">
                  <a:txBody>
                    <a:bodyPr/>
                    <a:lstStyle/>
                    <a:p>
                      <a:pPr algn="ctr"/>
                      <a:r>
                        <a:rPr lang="en-IE" sz="1800" dirty="0"/>
                        <a:t>Complexity and Level of Funding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E" sz="1800" dirty="0"/>
                    </a:p>
                  </a:txBody>
                  <a:tcPr/>
                </a:tc>
                <a:tc hMerge="1">
                  <a:txBody>
                    <a:bodyPr/>
                    <a:lstStyle/>
                    <a:p>
                      <a:endParaRPr lang="en-IE" sz="1800" dirty="0"/>
                    </a:p>
                  </a:txBody>
                  <a:tcPr/>
                </a:tc>
                <a:tc hMerge="1">
                  <a:txBody>
                    <a:bodyPr/>
                    <a:lstStyle/>
                    <a:p>
                      <a:endParaRPr lang="en-IE" sz="1800" dirty="0"/>
                    </a:p>
                  </a:txBody>
                  <a:tcPr/>
                </a:tc>
                <a:extLst>
                  <a:ext uri="{0D108BD9-81ED-4DB2-BD59-A6C34878D82A}">
                    <a16:rowId xmlns:a16="http://schemas.microsoft.com/office/drawing/2014/main" xmlns="" val="1260810047"/>
                  </a:ext>
                </a:extLst>
              </a:tr>
            </a:tbl>
          </a:graphicData>
        </a:graphic>
      </p:graphicFrame>
    </p:spTree>
    <p:extLst>
      <p:ext uri="{BB962C8B-B14F-4D97-AF65-F5344CB8AC3E}">
        <p14:creationId xmlns:p14="http://schemas.microsoft.com/office/powerpoint/2010/main" xmlns="" val="176003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EAF4A759-D97E-7D4D-9F02-C0CD412DE211}"/>
              </a:ext>
            </a:extLst>
          </p:cNvPr>
          <p:cNvPicPr>
            <a:picLocks noChangeAspect="1"/>
          </p:cNvPicPr>
          <p:nvPr/>
        </p:nvPicPr>
        <p:blipFill>
          <a:blip r:embed="rId2"/>
          <a:stretch>
            <a:fillRect/>
          </a:stretch>
        </p:blipFill>
        <p:spPr>
          <a:xfrm>
            <a:off x="1524" y="0"/>
            <a:ext cx="12188952" cy="6858000"/>
          </a:xfrm>
          <a:prstGeom prst="rect">
            <a:avLst/>
          </a:prstGeom>
        </p:spPr>
      </p:pic>
      <p:sp>
        <p:nvSpPr>
          <p:cNvPr id="8" name="TextBox 7">
            <a:extLst>
              <a:ext uri="{FF2B5EF4-FFF2-40B4-BE49-F238E27FC236}">
                <a16:creationId xmlns:a16="http://schemas.microsoft.com/office/drawing/2014/main" xmlns="" id="{BC203108-0C78-8E46-89AE-EE3C8A8CBFA5}"/>
              </a:ext>
            </a:extLst>
          </p:cNvPr>
          <p:cNvSpPr txBox="1"/>
          <p:nvPr/>
        </p:nvSpPr>
        <p:spPr>
          <a:xfrm>
            <a:off x="354953" y="5800163"/>
            <a:ext cx="5638611" cy="384721"/>
          </a:xfrm>
          <a:prstGeom prst="rect">
            <a:avLst/>
          </a:prstGeom>
          <a:noFill/>
        </p:spPr>
        <p:txBody>
          <a:bodyPr wrap="square" rtlCol="0">
            <a:spAutoFit/>
          </a:bodyPr>
          <a:lstStyle/>
          <a:p>
            <a:r>
              <a:rPr lang="en-US" sz="1900" b="1" dirty="0" err="1">
                <a:solidFill>
                  <a:srgbClr val="FFF42A"/>
                </a:solidFill>
                <a:latin typeface="Arial" panose="020B0604020202020204" pitchFamily="34" charset="0"/>
                <a:cs typeface="Arial" panose="020B0604020202020204" pitchFamily="34" charset="0"/>
              </a:rPr>
              <a:t>BuiltToInnovate</a:t>
            </a:r>
            <a:endParaRPr lang="en-US" sz="1900" b="1" dirty="0">
              <a:solidFill>
                <a:srgbClr val="FFF42A"/>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C47CF414-1EE4-C549-B809-FF1AEF361CED}"/>
              </a:ext>
            </a:extLst>
          </p:cNvPr>
          <p:cNvSpPr txBox="1"/>
          <p:nvPr/>
        </p:nvSpPr>
        <p:spPr>
          <a:xfrm>
            <a:off x="354953" y="6158209"/>
            <a:ext cx="6067793" cy="400110"/>
          </a:xfrm>
          <a:prstGeom prst="rect">
            <a:avLst/>
          </a:prstGeom>
          <a:noFill/>
        </p:spPr>
        <p:txBody>
          <a:bodyPr wrap="square" rtlCol="0">
            <a:spAutoFit/>
          </a:bodyPr>
          <a:lstStyle/>
          <a:p>
            <a:r>
              <a:rPr lang="en-US" sz="1000" b="1" dirty="0">
                <a:solidFill>
                  <a:srgbClr val="012F46"/>
                </a:solidFill>
                <a:latin typeface="Arial" panose="020B0604020202020204" pitchFamily="34" charset="0"/>
                <a:cs typeface="Arial" panose="020B0604020202020204" pitchFamily="34" charset="0"/>
              </a:rPr>
              <a:t>An initiative of Enterprise Ireland</a:t>
            </a:r>
            <a:br>
              <a:rPr lang="en-US" sz="1000" b="1" dirty="0">
                <a:solidFill>
                  <a:srgbClr val="012F46"/>
                </a:solidFill>
                <a:latin typeface="Arial" panose="020B0604020202020204" pitchFamily="34" charset="0"/>
                <a:cs typeface="Arial" panose="020B0604020202020204" pitchFamily="34" charset="0"/>
              </a:rPr>
            </a:br>
            <a:r>
              <a:rPr lang="en-US" sz="1000" b="1" dirty="0">
                <a:solidFill>
                  <a:srgbClr val="012F46"/>
                </a:solidFill>
                <a:latin typeface="Arial" panose="020B0604020202020204" pitchFamily="34" charset="0"/>
                <a:cs typeface="Arial" panose="020B0604020202020204" pitchFamily="34" charset="0"/>
              </a:rPr>
              <a:t>under the Housing For All Plan. </a:t>
            </a:r>
          </a:p>
        </p:txBody>
      </p:sp>
      <p:sp>
        <p:nvSpPr>
          <p:cNvPr id="7" name="Content Placeholder 2">
            <a:extLst>
              <a:ext uri="{FF2B5EF4-FFF2-40B4-BE49-F238E27FC236}">
                <a16:creationId xmlns:a16="http://schemas.microsoft.com/office/drawing/2014/main" xmlns="" id="{F6C7069A-47A1-40E8-B63A-0AFB4C27ECF5}"/>
              </a:ext>
            </a:extLst>
          </p:cNvPr>
          <p:cNvSpPr txBox="1">
            <a:spLocks/>
          </p:cNvSpPr>
          <p:nvPr/>
        </p:nvSpPr>
        <p:spPr>
          <a:xfrm>
            <a:off x="354953" y="2304115"/>
            <a:ext cx="5268703" cy="3742762"/>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IE" sz="2000" dirty="0"/>
              <a:t>Multi-faceted efficiency drive. </a:t>
            </a:r>
            <a:endParaRPr lang="en-IE" sz="2000" dirty="0">
              <a:cs typeface="Calibri"/>
            </a:endParaRPr>
          </a:p>
          <a:p>
            <a:pPr algn="l"/>
            <a:r>
              <a:rPr lang="en-IE" sz="2000" dirty="0"/>
              <a:t>Migrate paper to digital, increase BIM usage, expanded use of project management software.</a:t>
            </a:r>
            <a:endParaRPr lang="en-IE" sz="2000" dirty="0">
              <a:cs typeface="Calibri"/>
            </a:endParaRPr>
          </a:p>
          <a:p>
            <a:pPr algn="l"/>
            <a:r>
              <a:rPr lang="en-IE" sz="2000" dirty="0"/>
              <a:t>To date has seen large yield from PM software – increased efficiency and quality. </a:t>
            </a:r>
            <a:endParaRPr lang="en-IE" sz="2000" dirty="0">
              <a:cs typeface="Calibri"/>
            </a:endParaRPr>
          </a:p>
          <a:p>
            <a:endParaRPr lang="en-IE" sz="2000" dirty="0">
              <a:cs typeface="Calibri"/>
            </a:endParaRPr>
          </a:p>
        </p:txBody>
      </p:sp>
      <p:sp>
        <p:nvSpPr>
          <p:cNvPr id="10" name="Title 1">
            <a:extLst>
              <a:ext uri="{FF2B5EF4-FFF2-40B4-BE49-F238E27FC236}">
                <a16:creationId xmlns:a16="http://schemas.microsoft.com/office/drawing/2014/main" xmlns="" id="{FC09FC65-0CCD-4EE3-BD95-8419DAE49FFA}"/>
              </a:ext>
            </a:extLst>
          </p:cNvPr>
          <p:cNvSpPr txBox="1">
            <a:spLocks/>
          </p:cNvSpPr>
          <p:nvPr/>
        </p:nvSpPr>
        <p:spPr>
          <a:xfrm>
            <a:off x="354953" y="372928"/>
            <a:ext cx="6376332" cy="1899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IE" sz="3400" b="1" dirty="0"/>
              <a:t>Productivity – Digitalisation by a General Contractor </a:t>
            </a:r>
            <a:endParaRPr lang="en-IE" sz="3400" dirty="0"/>
          </a:p>
        </p:txBody>
      </p:sp>
      <p:pic>
        <p:nvPicPr>
          <p:cNvPr id="12" name="Picture 14" descr="A picture containing text&#10;&#10;Description automatically generated">
            <a:extLst>
              <a:ext uri="{FF2B5EF4-FFF2-40B4-BE49-F238E27FC236}">
                <a16:creationId xmlns:a16="http://schemas.microsoft.com/office/drawing/2014/main" xmlns="" id="{ACA9ED16-2919-4895-AE5F-546DA1ADA2F6}"/>
              </a:ext>
            </a:extLst>
          </p:cNvPr>
          <p:cNvPicPr>
            <a:picLocks noChangeAspect="1"/>
          </p:cNvPicPr>
          <p:nvPr/>
        </p:nvPicPr>
        <p:blipFill rotWithShape="1">
          <a:blip r:embed="rId3">
            <a:extLst>
              <a:ext uri="{837473B0-CC2E-450A-ABE3-18F120FF3D39}">
                <a1611:picAttrSrcUrl xmlns:a1611="http://schemas.microsoft.com/office/drawing/2016/11/main" xmlns="" r:id="rId4"/>
              </a:ext>
            </a:extLst>
          </a:blip>
          <a:srcRect l="5755" r="128" b="-1"/>
          <a:stretch/>
        </p:blipFill>
        <p:spPr>
          <a:xfrm>
            <a:off x="4911662" y="1224793"/>
            <a:ext cx="7942721" cy="5633207"/>
          </a:xfrm>
          <a:prstGeom prst="rect">
            <a:avLst/>
          </a:prstGeom>
          <a:effectLst>
            <a:softEdge rad="635000"/>
          </a:effectLst>
        </p:spPr>
      </p:pic>
      <p:sp>
        <p:nvSpPr>
          <p:cNvPr id="15" name="TextBox 14">
            <a:extLst>
              <a:ext uri="{FF2B5EF4-FFF2-40B4-BE49-F238E27FC236}">
                <a16:creationId xmlns:a16="http://schemas.microsoft.com/office/drawing/2014/main" xmlns="" id="{23B6BB2A-78E3-44BD-9D40-99FF19057C7E}"/>
              </a:ext>
            </a:extLst>
          </p:cNvPr>
          <p:cNvSpPr txBox="1"/>
          <p:nvPr/>
        </p:nvSpPr>
        <p:spPr>
          <a:xfrm>
            <a:off x="10666267" y="6679375"/>
            <a:ext cx="1583163" cy="307777"/>
          </a:xfrm>
          <a:prstGeom prst="rect">
            <a:avLst/>
          </a:prstGeom>
          <a:solidFill>
            <a:srgbClr val="000000"/>
          </a:solidFill>
          <a:effectLst>
            <a:softEdge rad="635000"/>
          </a:effectLst>
        </p:spPr>
        <p:txBody>
          <a:bodyPr wrap="square">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hlinkClick r:id="rId4">
                  <a:extLst>
                    <a:ext uri="{A12FA001-AC4F-418D-AE19-62706E023703}">
                      <ahyp:hlinkClr xmlns:ahyp="http://schemas.microsoft.com/office/drawing/2018/hyperlinkcolor" xmlns="" val="tx"/>
                    </a:ext>
                  </a:extLst>
                </a:hlinkClick>
              </a:rPr>
              <a:t>This Photo</a:t>
            </a: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t> by Unknown author is licensed under </a:t>
            </a: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hlinkClick r:id="rId5">
                  <a:extLst>
                    <a:ext uri="{A12FA001-AC4F-418D-AE19-62706E023703}">
                      <ahyp:hlinkClr xmlns:ahyp="http://schemas.microsoft.com/office/drawing/2018/hyperlinkcolor" xmlns="" val="tx"/>
                    </a:ext>
                  </a:extLst>
                </a:hlinkClick>
              </a:rPr>
              <a:t>CC BY-ND</a:t>
            </a: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t>.</a:t>
            </a:r>
          </a:p>
        </p:txBody>
      </p:sp>
      <p:graphicFrame>
        <p:nvGraphicFramePr>
          <p:cNvPr id="13" name="Content Placeholder 4">
            <a:extLst>
              <a:ext uri="{FF2B5EF4-FFF2-40B4-BE49-F238E27FC236}">
                <a16:creationId xmlns:a16="http://schemas.microsoft.com/office/drawing/2014/main" xmlns="" id="{648A07A2-D53A-4750-B0AD-825844BB21A9}"/>
              </a:ext>
            </a:extLst>
          </p:cNvPr>
          <p:cNvGraphicFramePr>
            <a:graphicFrameLocks/>
          </p:cNvGraphicFramePr>
          <p:nvPr>
            <p:extLst>
              <p:ext uri="{D42A27DB-BD31-4B8C-83A1-F6EECF244321}">
                <p14:modId xmlns:p14="http://schemas.microsoft.com/office/powerpoint/2010/main" xmlns="" val="3018690882"/>
              </p:ext>
            </p:extLst>
          </p:nvPr>
        </p:nvGraphicFramePr>
        <p:xfrm>
          <a:off x="304799" y="4338143"/>
          <a:ext cx="11801476" cy="2146929"/>
        </p:xfrm>
        <a:graphic>
          <a:graphicData uri="http://schemas.openxmlformats.org/drawingml/2006/table">
            <a:tbl>
              <a:tblPr firstRow="1" bandRow="1">
                <a:tableStyleId>{D113A9D2-9D6B-4929-AA2D-F23B5EE8CBE7}</a:tableStyleId>
              </a:tblPr>
              <a:tblGrid>
                <a:gridCol w="3314701">
                  <a:extLst>
                    <a:ext uri="{9D8B030D-6E8A-4147-A177-3AD203B41FA5}">
                      <a16:colId xmlns:a16="http://schemas.microsoft.com/office/drawing/2014/main" xmlns="" val="1640919103"/>
                    </a:ext>
                  </a:extLst>
                </a:gridCol>
                <a:gridCol w="2749505">
                  <a:extLst>
                    <a:ext uri="{9D8B030D-6E8A-4147-A177-3AD203B41FA5}">
                      <a16:colId xmlns:a16="http://schemas.microsoft.com/office/drawing/2014/main" xmlns="" val="106565035"/>
                    </a:ext>
                  </a:extLst>
                </a:gridCol>
                <a:gridCol w="3389761">
                  <a:extLst>
                    <a:ext uri="{9D8B030D-6E8A-4147-A177-3AD203B41FA5}">
                      <a16:colId xmlns:a16="http://schemas.microsoft.com/office/drawing/2014/main" xmlns="" val="4064209877"/>
                    </a:ext>
                  </a:extLst>
                </a:gridCol>
                <a:gridCol w="2347509">
                  <a:extLst>
                    <a:ext uri="{9D8B030D-6E8A-4147-A177-3AD203B41FA5}">
                      <a16:colId xmlns:a16="http://schemas.microsoft.com/office/drawing/2014/main" xmlns="" val="125757639"/>
                    </a:ext>
                  </a:extLst>
                </a:gridCol>
              </a:tblGrid>
              <a:tr h="483781">
                <a:tc gridSpan="4">
                  <a:txBody>
                    <a:bodyPr/>
                    <a:lstStyle/>
                    <a:p>
                      <a:pPr algn="ctr"/>
                      <a:r>
                        <a:rPr lang="en-IE" sz="2000" dirty="0"/>
                        <a:t>Productivity – Lean and Digital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hMerge="1">
                  <a:txBody>
                    <a:bodyPr/>
                    <a:lstStyle/>
                    <a:p>
                      <a:endParaRPr lang="en-IE" sz="1800" dirty="0"/>
                    </a:p>
                  </a:txBody>
                  <a:tcPr/>
                </a:tc>
                <a:tc hMerge="1">
                  <a:txBody>
                    <a:bodyPr/>
                    <a:lstStyle/>
                    <a:p>
                      <a:endParaRPr lang="en-IE" sz="1800" dirty="0"/>
                    </a:p>
                  </a:txBody>
                  <a:tcPr/>
                </a:tc>
                <a:tc hMerge="1">
                  <a:txBody>
                    <a:bodyPr/>
                    <a:lstStyle/>
                    <a:p>
                      <a:endParaRPr lang="en-IE" sz="1800" dirty="0"/>
                    </a:p>
                  </a:txBody>
                  <a:tcPr/>
                </a:tc>
                <a:extLst>
                  <a:ext uri="{0D108BD9-81ED-4DB2-BD59-A6C34878D82A}">
                    <a16:rowId xmlns:a16="http://schemas.microsoft.com/office/drawing/2014/main" xmlns="" val="2010158327"/>
                  </a:ext>
                </a:extLst>
              </a:tr>
              <a:tr h="483781">
                <a:tc>
                  <a:txBody>
                    <a:bodyPr/>
                    <a:lstStyle/>
                    <a:p>
                      <a:r>
                        <a:rPr lang="en-IE" sz="1800" b="1" dirty="0"/>
                        <a:t>Introductory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E" sz="1800" b="1" dirty="0"/>
                        <a:t>Explorative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E" sz="1800" b="1" dirty="0"/>
                        <a:t>Mid size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E" sz="1800" b="1" dirty="0"/>
                        <a:t>Transformative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85336303"/>
                  </a:ext>
                </a:extLst>
              </a:tr>
              <a:tr h="539287">
                <a:tc>
                  <a:txBody>
                    <a:bodyPr/>
                    <a:lstStyle/>
                    <a:p>
                      <a:r>
                        <a:rPr lang="en-IE" sz="1800" dirty="0"/>
                        <a:t>Lean Start/ Digital Discovery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E" sz="1800" dirty="0"/>
                        <a:t>Lean Plus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E" sz="1800" dirty="0"/>
                        <a:t>Digital Process Innovation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E" sz="1800" dirty="0"/>
                        <a:t>Op Ex/ Lean Transform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0679990"/>
                  </a:ext>
                </a:extLst>
              </a:tr>
              <a:tr h="608979">
                <a:tc gridSpan="4">
                  <a:txBody>
                    <a:bodyPr/>
                    <a:lstStyle/>
                    <a:p>
                      <a:pPr algn="ctr"/>
                      <a:r>
                        <a:rPr lang="en-IE" sz="1800" dirty="0"/>
                        <a:t>Complexity and Level of Funding </a:t>
                      </a:r>
                    </a:p>
                    <a:p>
                      <a:pPr algn="ctr"/>
                      <a:endParaRPr lang="en-I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E" sz="1800" dirty="0"/>
                    </a:p>
                  </a:txBody>
                  <a:tcPr/>
                </a:tc>
                <a:tc hMerge="1">
                  <a:txBody>
                    <a:bodyPr/>
                    <a:lstStyle/>
                    <a:p>
                      <a:endParaRPr lang="en-IE" sz="1800" dirty="0"/>
                    </a:p>
                  </a:txBody>
                  <a:tcPr/>
                </a:tc>
                <a:tc hMerge="1">
                  <a:txBody>
                    <a:bodyPr/>
                    <a:lstStyle/>
                    <a:p>
                      <a:endParaRPr lang="en-IE" sz="1800" dirty="0"/>
                    </a:p>
                  </a:txBody>
                  <a:tcPr/>
                </a:tc>
                <a:extLst>
                  <a:ext uri="{0D108BD9-81ED-4DB2-BD59-A6C34878D82A}">
                    <a16:rowId xmlns:a16="http://schemas.microsoft.com/office/drawing/2014/main" xmlns="" val="1260810047"/>
                  </a:ext>
                </a:extLst>
              </a:tr>
            </a:tbl>
          </a:graphicData>
        </a:graphic>
      </p:graphicFrame>
    </p:spTree>
    <p:extLst>
      <p:ext uri="{BB962C8B-B14F-4D97-AF65-F5344CB8AC3E}">
        <p14:creationId xmlns:p14="http://schemas.microsoft.com/office/powerpoint/2010/main" xmlns="" val="3449694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EAF4A759-D97E-7D4D-9F02-C0CD412DE211}"/>
              </a:ext>
            </a:extLst>
          </p:cNvPr>
          <p:cNvPicPr>
            <a:picLocks noChangeAspect="1"/>
          </p:cNvPicPr>
          <p:nvPr/>
        </p:nvPicPr>
        <p:blipFill>
          <a:blip r:embed="rId2"/>
          <a:stretch>
            <a:fillRect/>
          </a:stretch>
        </p:blipFill>
        <p:spPr>
          <a:xfrm>
            <a:off x="1524" y="0"/>
            <a:ext cx="12188952" cy="6858000"/>
          </a:xfrm>
          <a:prstGeom prst="rect">
            <a:avLst/>
          </a:prstGeom>
        </p:spPr>
      </p:pic>
      <p:sp>
        <p:nvSpPr>
          <p:cNvPr id="8" name="TextBox 7">
            <a:extLst>
              <a:ext uri="{FF2B5EF4-FFF2-40B4-BE49-F238E27FC236}">
                <a16:creationId xmlns:a16="http://schemas.microsoft.com/office/drawing/2014/main" xmlns="" id="{BC203108-0C78-8E46-89AE-EE3C8A8CBFA5}"/>
              </a:ext>
            </a:extLst>
          </p:cNvPr>
          <p:cNvSpPr txBox="1"/>
          <p:nvPr/>
        </p:nvSpPr>
        <p:spPr>
          <a:xfrm>
            <a:off x="354953" y="5800163"/>
            <a:ext cx="5638611" cy="384721"/>
          </a:xfrm>
          <a:prstGeom prst="rect">
            <a:avLst/>
          </a:prstGeom>
          <a:noFill/>
        </p:spPr>
        <p:txBody>
          <a:bodyPr wrap="square" rtlCol="0">
            <a:spAutoFit/>
          </a:bodyPr>
          <a:lstStyle/>
          <a:p>
            <a:r>
              <a:rPr lang="en-US" sz="1900" b="1" dirty="0" err="1">
                <a:solidFill>
                  <a:srgbClr val="FFF42A"/>
                </a:solidFill>
                <a:latin typeface="Arial" panose="020B0604020202020204" pitchFamily="34" charset="0"/>
                <a:cs typeface="Arial" panose="020B0604020202020204" pitchFamily="34" charset="0"/>
              </a:rPr>
              <a:t>BuiltToInnovate</a:t>
            </a:r>
            <a:endParaRPr lang="en-US" sz="1900" b="1" dirty="0">
              <a:solidFill>
                <a:srgbClr val="FFF42A"/>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C47CF414-1EE4-C549-B809-FF1AEF361CED}"/>
              </a:ext>
            </a:extLst>
          </p:cNvPr>
          <p:cNvSpPr txBox="1"/>
          <p:nvPr/>
        </p:nvSpPr>
        <p:spPr>
          <a:xfrm>
            <a:off x="354953" y="6158209"/>
            <a:ext cx="6067793" cy="400110"/>
          </a:xfrm>
          <a:prstGeom prst="rect">
            <a:avLst/>
          </a:prstGeom>
          <a:noFill/>
        </p:spPr>
        <p:txBody>
          <a:bodyPr wrap="square" rtlCol="0">
            <a:spAutoFit/>
          </a:bodyPr>
          <a:lstStyle/>
          <a:p>
            <a:r>
              <a:rPr lang="en-US" sz="1000" b="1" dirty="0">
                <a:solidFill>
                  <a:srgbClr val="012F46"/>
                </a:solidFill>
                <a:latin typeface="Arial" panose="020B0604020202020204" pitchFamily="34" charset="0"/>
                <a:cs typeface="Arial" panose="020B0604020202020204" pitchFamily="34" charset="0"/>
              </a:rPr>
              <a:t>An initiative of Enterprise Ireland</a:t>
            </a:r>
            <a:br>
              <a:rPr lang="en-US" sz="1000" b="1" dirty="0">
                <a:solidFill>
                  <a:srgbClr val="012F46"/>
                </a:solidFill>
                <a:latin typeface="Arial" panose="020B0604020202020204" pitchFamily="34" charset="0"/>
                <a:cs typeface="Arial" panose="020B0604020202020204" pitchFamily="34" charset="0"/>
              </a:rPr>
            </a:br>
            <a:r>
              <a:rPr lang="en-US" sz="1000" b="1" dirty="0">
                <a:solidFill>
                  <a:srgbClr val="012F46"/>
                </a:solidFill>
                <a:latin typeface="Arial" panose="020B0604020202020204" pitchFamily="34" charset="0"/>
                <a:cs typeface="Arial" panose="020B0604020202020204" pitchFamily="34" charset="0"/>
              </a:rPr>
              <a:t>under the Housing For All Plan. </a:t>
            </a:r>
          </a:p>
        </p:txBody>
      </p:sp>
      <p:sp>
        <p:nvSpPr>
          <p:cNvPr id="7" name="Title 1">
            <a:extLst>
              <a:ext uri="{FF2B5EF4-FFF2-40B4-BE49-F238E27FC236}">
                <a16:creationId xmlns:a16="http://schemas.microsoft.com/office/drawing/2014/main" xmlns="" id="{66F468C7-A4C0-4226-955A-B4A1A04DD506}"/>
              </a:ext>
            </a:extLst>
          </p:cNvPr>
          <p:cNvSpPr txBox="1">
            <a:spLocks/>
          </p:cNvSpPr>
          <p:nvPr/>
        </p:nvSpPr>
        <p:spPr>
          <a:xfrm>
            <a:off x="-102616" y="655034"/>
            <a:ext cx="6525362" cy="11247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IE" sz="2600" b="1" dirty="0"/>
              <a:t>Productivity - Lean project by Clancy </a:t>
            </a:r>
            <a:endParaRPr lang="en-IE" sz="2600" b="1" dirty="0">
              <a:cs typeface="Calibri Light"/>
            </a:endParaRPr>
          </a:p>
        </p:txBody>
      </p:sp>
      <p:sp>
        <p:nvSpPr>
          <p:cNvPr id="10" name="Content Placeholder 2">
            <a:extLst>
              <a:ext uri="{FF2B5EF4-FFF2-40B4-BE49-F238E27FC236}">
                <a16:creationId xmlns:a16="http://schemas.microsoft.com/office/drawing/2014/main" xmlns="" id="{1EA20B07-3C96-420D-94EF-6C8C0BF44B5A}"/>
              </a:ext>
            </a:extLst>
          </p:cNvPr>
          <p:cNvSpPr txBox="1">
            <a:spLocks/>
          </p:cNvSpPr>
          <p:nvPr/>
        </p:nvSpPr>
        <p:spPr>
          <a:xfrm>
            <a:off x="339410" y="2041997"/>
            <a:ext cx="5232715" cy="3418513"/>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IE" sz="2000" dirty="0">
              <a:cs typeface="Calibri"/>
            </a:endParaRPr>
          </a:p>
        </p:txBody>
      </p:sp>
      <p:pic>
        <p:nvPicPr>
          <p:cNvPr id="1026" name="Picture 2" descr="No 18: Clancy Construction Ltd - Construction News">
            <a:extLst>
              <a:ext uri="{FF2B5EF4-FFF2-40B4-BE49-F238E27FC236}">
                <a16:creationId xmlns:a16="http://schemas.microsoft.com/office/drawing/2014/main" xmlns="" id="{17D7E371-6305-42F4-B0A7-688C7D9194A2}"/>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274036" y="-783265"/>
            <a:ext cx="2563011" cy="2563011"/>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a:extLst>
              <a:ext uri="{FF2B5EF4-FFF2-40B4-BE49-F238E27FC236}">
                <a16:creationId xmlns:a16="http://schemas.microsoft.com/office/drawing/2014/main" xmlns="" id="{CB597693-E0E9-4035-8E34-5F2AC67AA362}"/>
              </a:ext>
            </a:extLst>
          </p:cNvPr>
          <p:cNvPicPr>
            <a:picLocks noChangeAspect="1"/>
          </p:cNvPicPr>
          <p:nvPr/>
        </p:nvPicPr>
        <p:blipFill rotWithShape="1">
          <a:blip r:embed="rId4"/>
          <a:srcRect t="13631"/>
          <a:stretch/>
        </p:blipFill>
        <p:spPr>
          <a:xfrm>
            <a:off x="7954832" y="1662325"/>
            <a:ext cx="4969051" cy="2342188"/>
          </a:xfrm>
          <a:prstGeom prst="rect">
            <a:avLst/>
          </a:prstGeom>
        </p:spPr>
      </p:pic>
      <p:pic>
        <p:nvPicPr>
          <p:cNvPr id="5" name="Picture 4">
            <a:extLst>
              <a:ext uri="{FF2B5EF4-FFF2-40B4-BE49-F238E27FC236}">
                <a16:creationId xmlns:a16="http://schemas.microsoft.com/office/drawing/2014/main" xmlns="" id="{B76F0096-54EE-42C8-8C00-A0C8EF9B45CE}"/>
              </a:ext>
            </a:extLst>
          </p:cNvPr>
          <p:cNvPicPr>
            <a:picLocks noChangeAspect="1"/>
          </p:cNvPicPr>
          <p:nvPr/>
        </p:nvPicPr>
        <p:blipFill>
          <a:blip r:embed="rId5"/>
          <a:stretch>
            <a:fillRect/>
          </a:stretch>
        </p:blipFill>
        <p:spPr>
          <a:xfrm>
            <a:off x="8154857" y="3789267"/>
            <a:ext cx="3784462" cy="2635070"/>
          </a:xfrm>
          <a:prstGeom prst="rect">
            <a:avLst/>
          </a:prstGeom>
        </p:spPr>
      </p:pic>
      <p:pic>
        <p:nvPicPr>
          <p:cNvPr id="14" name="Picture 13">
            <a:extLst>
              <a:ext uri="{FF2B5EF4-FFF2-40B4-BE49-F238E27FC236}">
                <a16:creationId xmlns:a16="http://schemas.microsoft.com/office/drawing/2014/main" xmlns="" id="{D8D53514-A36B-4771-BB52-F8FDD4D85A4D}"/>
              </a:ext>
            </a:extLst>
          </p:cNvPr>
          <p:cNvPicPr>
            <a:picLocks noChangeAspect="1"/>
          </p:cNvPicPr>
          <p:nvPr/>
        </p:nvPicPr>
        <p:blipFill>
          <a:blip r:embed="rId6"/>
          <a:stretch>
            <a:fillRect/>
          </a:stretch>
        </p:blipFill>
        <p:spPr>
          <a:xfrm>
            <a:off x="4332327" y="4777426"/>
            <a:ext cx="3192423" cy="2038613"/>
          </a:xfrm>
          <a:prstGeom prst="rect">
            <a:avLst/>
          </a:prstGeom>
        </p:spPr>
      </p:pic>
      <p:sp>
        <p:nvSpPr>
          <p:cNvPr id="18" name="Content Placeholder 2">
            <a:extLst>
              <a:ext uri="{FF2B5EF4-FFF2-40B4-BE49-F238E27FC236}">
                <a16:creationId xmlns:a16="http://schemas.microsoft.com/office/drawing/2014/main" xmlns="" id="{046EAD7F-8BE2-4A65-A366-311DAAC66221}"/>
              </a:ext>
            </a:extLst>
          </p:cNvPr>
          <p:cNvSpPr txBox="1">
            <a:spLocks/>
          </p:cNvSpPr>
          <p:nvPr/>
        </p:nvSpPr>
        <p:spPr>
          <a:xfrm>
            <a:off x="354953" y="1962150"/>
            <a:ext cx="7169797" cy="4084727"/>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IE" sz="2000" dirty="0"/>
              <a:t>Progressive Contractor with multiple investments in digital, innovation, process improvement. </a:t>
            </a:r>
          </a:p>
          <a:p>
            <a:pPr algn="l"/>
            <a:r>
              <a:rPr lang="en-IE" sz="2000" dirty="0"/>
              <a:t>Introduced the Last Planner System on a pilot basis. </a:t>
            </a:r>
          </a:p>
          <a:p>
            <a:pPr algn="l"/>
            <a:r>
              <a:rPr lang="en-IE" sz="2000" dirty="0"/>
              <a:t>Systemises collaboration and coordination among project stakeholders. With increased offsite, this becomes even more important. </a:t>
            </a:r>
          </a:p>
          <a:p>
            <a:pPr algn="l"/>
            <a:r>
              <a:rPr lang="en-IE" sz="2000" dirty="0"/>
              <a:t>Now upskilling teams to Yellow and Green Belt level with the delivery and execution of productivity improvement projects. </a:t>
            </a:r>
          </a:p>
          <a:p>
            <a:endParaRPr lang="en-IE" sz="2000" dirty="0">
              <a:cs typeface="Calibri"/>
            </a:endParaRPr>
          </a:p>
        </p:txBody>
      </p:sp>
    </p:spTree>
    <p:extLst>
      <p:ext uri="{BB962C8B-B14F-4D97-AF65-F5344CB8AC3E}">
        <p14:creationId xmlns:p14="http://schemas.microsoft.com/office/powerpoint/2010/main" xmlns="" val="1982723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6EFAECD6-3983-ED44-941C-F1CE267BF2AA}"/>
              </a:ext>
            </a:extLst>
          </p:cNvPr>
          <p:cNvPicPr>
            <a:picLocks noChangeAspect="1"/>
          </p:cNvPicPr>
          <p:nvPr/>
        </p:nvPicPr>
        <p:blipFill>
          <a:blip r:embed="rId2"/>
          <a:stretch>
            <a:fillRect/>
          </a:stretch>
        </p:blipFill>
        <p:spPr>
          <a:xfrm>
            <a:off x="-100912" y="0"/>
            <a:ext cx="12188952" cy="6858000"/>
          </a:xfrm>
          <a:prstGeom prst="rect">
            <a:avLst/>
          </a:prstGeom>
        </p:spPr>
      </p:pic>
      <p:sp>
        <p:nvSpPr>
          <p:cNvPr id="7" name="TextBox 6">
            <a:extLst>
              <a:ext uri="{FF2B5EF4-FFF2-40B4-BE49-F238E27FC236}">
                <a16:creationId xmlns:a16="http://schemas.microsoft.com/office/drawing/2014/main" xmlns="" id="{45F4DF72-ED77-0C48-AEF9-DF2E01C6C461}"/>
              </a:ext>
            </a:extLst>
          </p:cNvPr>
          <p:cNvSpPr txBox="1"/>
          <p:nvPr/>
        </p:nvSpPr>
        <p:spPr>
          <a:xfrm>
            <a:off x="354953" y="2735119"/>
            <a:ext cx="5638611" cy="913070"/>
          </a:xfrm>
          <a:prstGeom prst="rect">
            <a:avLst/>
          </a:prstGeom>
          <a:noFill/>
        </p:spPr>
        <p:txBody>
          <a:bodyPr wrap="square" rtlCol="0">
            <a:spAutoFit/>
          </a:bodyPr>
          <a:lstStyle/>
          <a:p>
            <a:pPr>
              <a:lnSpc>
                <a:spcPts val="6400"/>
              </a:lnSpc>
            </a:pPr>
            <a:r>
              <a:rPr lang="en-US" sz="5500" b="1" dirty="0">
                <a:solidFill>
                  <a:schemeClr val="bg1"/>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xmlns="" val="2865488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1BEA405A-FA88-E645-BF6C-ADA333927125}"/>
              </a:ext>
            </a:extLst>
          </p:cNvPr>
          <p:cNvPicPr>
            <a:picLocks noGrp="1" noChangeAspect="1"/>
          </p:cNvPicPr>
          <p:nvPr>
            <p:ph idx="1"/>
          </p:nvPr>
        </p:nvPicPr>
        <p:blipFill>
          <a:blip r:embed="rId2"/>
          <a:stretch>
            <a:fillRect/>
          </a:stretch>
        </p:blipFill>
        <p:spPr>
          <a:xfrm>
            <a:off x="-76200" y="-1835293"/>
            <a:ext cx="12395200" cy="8769493"/>
          </a:xfrm>
        </p:spPr>
      </p:pic>
    </p:spTree>
    <p:extLst>
      <p:ext uri="{BB962C8B-B14F-4D97-AF65-F5344CB8AC3E}">
        <p14:creationId xmlns:p14="http://schemas.microsoft.com/office/powerpoint/2010/main" xmlns="" val="1977079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466A9AF-36AC-3448-9F01-7C63E57B3069}"/>
              </a:ext>
            </a:extLst>
          </p:cNvPr>
          <p:cNvPicPr>
            <a:picLocks noChangeAspect="1"/>
          </p:cNvPicPr>
          <p:nvPr/>
        </p:nvPicPr>
        <p:blipFill>
          <a:blip r:embed="rId2"/>
          <a:stretch>
            <a:fillRect/>
          </a:stretch>
        </p:blipFill>
        <p:spPr>
          <a:xfrm>
            <a:off x="1524" y="0"/>
            <a:ext cx="12188952" cy="6858000"/>
          </a:xfrm>
          <a:prstGeom prst="rect">
            <a:avLst/>
          </a:prstGeom>
        </p:spPr>
      </p:pic>
      <p:sp>
        <p:nvSpPr>
          <p:cNvPr id="6" name="TextBox 5">
            <a:extLst>
              <a:ext uri="{FF2B5EF4-FFF2-40B4-BE49-F238E27FC236}">
                <a16:creationId xmlns:a16="http://schemas.microsoft.com/office/drawing/2014/main" xmlns="" id="{A25ED278-D09E-1342-B8A0-470E699BBDA8}"/>
              </a:ext>
            </a:extLst>
          </p:cNvPr>
          <p:cNvSpPr txBox="1"/>
          <p:nvPr/>
        </p:nvSpPr>
        <p:spPr>
          <a:xfrm>
            <a:off x="354953" y="2817564"/>
            <a:ext cx="5638611" cy="859659"/>
          </a:xfrm>
          <a:prstGeom prst="rect">
            <a:avLst/>
          </a:prstGeom>
          <a:noFill/>
        </p:spPr>
        <p:txBody>
          <a:bodyPr wrap="square" rtlCol="0">
            <a:spAutoFit/>
          </a:bodyPr>
          <a:lstStyle/>
          <a:p>
            <a:pPr>
              <a:lnSpc>
                <a:spcPts val="6400"/>
              </a:lnSpc>
            </a:pPr>
            <a:r>
              <a:rPr lang="en-US" sz="5200" b="1" dirty="0" err="1">
                <a:solidFill>
                  <a:srgbClr val="FFF42A"/>
                </a:solidFill>
                <a:latin typeface="Arial" panose="020B0604020202020204" pitchFamily="34" charset="0"/>
                <a:cs typeface="Arial" panose="020B0604020202020204" pitchFamily="34" charset="0"/>
              </a:rPr>
              <a:t>BuiltToInnovate</a:t>
            </a:r>
            <a:endParaRPr lang="en-US" sz="5200" b="1" dirty="0">
              <a:solidFill>
                <a:srgbClr val="FFF42A"/>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xmlns="" id="{2CA4DB99-9EFC-9E40-A452-107EB240481E}"/>
              </a:ext>
            </a:extLst>
          </p:cNvPr>
          <p:cNvSpPr txBox="1"/>
          <p:nvPr/>
        </p:nvSpPr>
        <p:spPr>
          <a:xfrm>
            <a:off x="354953" y="3693589"/>
            <a:ext cx="6067793" cy="2239074"/>
          </a:xfrm>
          <a:prstGeom prst="rect">
            <a:avLst/>
          </a:prstGeom>
          <a:noFill/>
        </p:spPr>
        <p:txBody>
          <a:bodyPr wrap="square" rtlCol="0">
            <a:spAutoFit/>
          </a:bodyPr>
          <a:lstStyle/>
          <a:p>
            <a:r>
              <a:rPr lang="en-US" sz="2650" b="1" dirty="0">
                <a:solidFill>
                  <a:schemeClr val="bg1"/>
                </a:solidFill>
                <a:latin typeface="Arial" panose="020B0604020202020204" pitchFamily="34" charset="0"/>
                <a:cs typeface="Arial" panose="020B0604020202020204" pitchFamily="34" charset="0"/>
              </a:rPr>
              <a:t>An initiative of Enterprise Ireland</a:t>
            </a:r>
            <a:br>
              <a:rPr lang="en-US" sz="2650" b="1" dirty="0">
                <a:solidFill>
                  <a:schemeClr val="bg1"/>
                </a:solidFill>
                <a:latin typeface="Arial" panose="020B0604020202020204" pitchFamily="34" charset="0"/>
                <a:cs typeface="Arial" panose="020B0604020202020204" pitchFamily="34" charset="0"/>
              </a:rPr>
            </a:br>
            <a:r>
              <a:rPr lang="en-US" sz="2650" b="1" dirty="0">
                <a:solidFill>
                  <a:schemeClr val="bg1"/>
                </a:solidFill>
                <a:latin typeface="Arial" panose="020B0604020202020204" pitchFamily="34" charset="0"/>
                <a:cs typeface="Arial" panose="020B0604020202020204" pitchFamily="34" charset="0"/>
              </a:rPr>
              <a:t>under the Housing For All Plan.</a:t>
            </a:r>
          </a:p>
          <a:p>
            <a:endParaRPr lang="en-US" sz="2650" b="1" dirty="0">
              <a:solidFill>
                <a:schemeClr val="bg1"/>
              </a:solidFill>
              <a:latin typeface="Arial" panose="020B0604020202020204" pitchFamily="34" charset="0"/>
              <a:cs typeface="Arial" panose="020B0604020202020204" pitchFamily="34" charset="0"/>
            </a:endParaRPr>
          </a:p>
          <a:p>
            <a:r>
              <a:rPr lang="en-US" sz="2000" b="1" dirty="0">
                <a:solidFill>
                  <a:schemeClr val="bg1"/>
                </a:solidFill>
                <a:latin typeface="Arial" panose="020B0604020202020204" pitchFamily="34" charset="0"/>
                <a:cs typeface="Arial" panose="020B0604020202020204" pitchFamily="34" charset="0"/>
              </a:rPr>
              <a:t>LCI Webinar August 31st</a:t>
            </a:r>
          </a:p>
          <a:p>
            <a:r>
              <a:rPr lang="en-US" sz="2000" b="1" dirty="0">
                <a:solidFill>
                  <a:schemeClr val="bg1"/>
                </a:solidFill>
                <a:latin typeface="Arial" panose="020B0604020202020204" pitchFamily="34" charset="0"/>
                <a:cs typeface="Arial" panose="020B0604020202020204" pitchFamily="34" charset="0"/>
              </a:rPr>
              <a:t>Ross O Colmain</a:t>
            </a:r>
          </a:p>
          <a:p>
            <a:r>
              <a:rPr lang="en-US" sz="2000" b="1" dirty="0">
                <a:solidFill>
                  <a:schemeClr val="bg1"/>
                </a:solidFill>
                <a:latin typeface="Arial" panose="020B0604020202020204" pitchFamily="34" charset="0"/>
                <a:cs typeface="Arial" panose="020B0604020202020204" pitchFamily="34" charset="0"/>
              </a:rPr>
              <a:t>Manager, High Tech Construction and Housing</a:t>
            </a:r>
            <a:r>
              <a:rPr lang="en-US" sz="2000" b="1" dirty="0">
                <a:solidFill>
                  <a:srgbClr val="FFF42A"/>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xmlns="" val="2998525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7DFCB57-BA87-3E41-9FE7-021811904B19}"/>
              </a:ext>
            </a:extLst>
          </p:cNvPr>
          <p:cNvPicPr>
            <a:picLocks noChangeAspect="1"/>
          </p:cNvPicPr>
          <p:nvPr/>
        </p:nvPicPr>
        <p:blipFill>
          <a:blip r:embed="rId2"/>
          <a:stretch>
            <a:fillRect/>
          </a:stretch>
        </p:blipFill>
        <p:spPr>
          <a:xfrm>
            <a:off x="3048" y="0"/>
            <a:ext cx="12188952" cy="6858000"/>
          </a:xfrm>
          <a:prstGeom prst="rect">
            <a:avLst/>
          </a:prstGeom>
        </p:spPr>
      </p:pic>
      <p:sp>
        <p:nvSpPr>
          <p:cNvPr id="5" name="TextBox 4">
            <a:extLst>
              <a:ext uri="{FF2B5EF4-FFF2-40B4-BE49-F238E27FC236}">
                <a16:creationId xmlns:a16="http://schemas.microsoft.com/office/drawing/2014/main" xmlns="" id="{966D7672-8664-7740-ADBA-F6F7263B1D39}"/>
              </a:ext>
            </a:extLst>
          </p:cNvPr>
          <p:cNvSpPr txBox="1"/>
          <p:nvPr/>
        </p:nvSpPr>
        <p:spPr>
          <a:xfrm>
            <a:off x="-1524" y="1243287"/>
            <a:ext cx="12190476" cy="3416320"/>
          </a:xfrm>
          <a:prstGeom prst="rect">
            <a:avLst/>
          </a:prstGeom>
          <a:noFill/>
        </p:spPr>
        <p:txBody>
          <a:bodyPr wrap="square" rtlCol="0">
            <a:spAutoFit/>
          </a:bodyPr>
          <a:lstStyle/>
          <a:p>
            <a:pPr algn="ctr"/>
            <a:endParaRPr lang="en-US" sz="5400" b="1" dirty="0">
              <a:solidFill>
                <a:schemeClr val="bg1"/>
              </a:solidFill>
              <a:latin typeface="Arial" panose="020B0604020202020204" pitchFamily="34" charset="0"/>
              <a:cs typeface="Arial" panose="020B0604020202020204" pitchFamily="34" charset="0"/>
            </a:endParaRPr>
          </a:p>
          <a:p>
            <a:pPr algn="ctr"/>
            <a:endParaRPr lang="en-US" sz="5400" b="1" dirty="0">
              <a:solidFill>
                <a:schemeClr val="bg1"/>
              </a:solidFill>
              <a:latin typeface="Arial" panose="020B0604020202020204" pitchFamily="34" charset="0"/>
              <a:cs typeface="Arial" panose="020B0604020202020204" pitchFamily="34" charset="0"/>
            </a:endParaRPr>
          </a:p>
          <a:p>
            <a:pPr algn="ctr"/>
            <a:endParaRPr lang="en-US" sz="5400" b="1" dirty="0">
              <a:solidFill>
                <a:schemeClr val="bg1"/>
              </a:solidFill>
              <a:latin typeface="Arial" panose="020B0604020202020204" pitchFamily="34" charset="0"/>
              <a:cs typeface="Arial" panose="020B0604020202020204" pitchFamily="34" charset="0"/>
            </a:endParaRPr>
          </a:p>
          <a:p>
            <a:pPr algn="ctr"/>
            <a:endParaRPr lang="en-US" sz="54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D05DF6F8-1993-CC47-A496-E84275499153}"/>
              </a:ext>
            </a:extLst>
          </p:cNvPr>
          <p:cNvSpPr txBox="1"/>
          <p:nvPr/>
        </p:nvSpPr>
        <p:spPr>
          <a:xfrm>
            <a:off x="354953" y="5800163"/>
            <a:ext cx="5638611" cy="384721"/>
          </a:xfrm>
          <a:prstGeom prst="rect">
            <a:avLst/>
          </a:prstGeom>
          <a:noFill/>
        </p:spPr>
        <p:txBody>
          <a:bodyPr wrap="square" rtlCol="0">
            <a:spAutoFit/>
          </a:bodyPr>
          <a:lstStyle/>
          <a:p>
            <a:r>
              <a:rPr lang="en-US" sz="1900" b="1" dirty="0" err="1">
                <a:solidFill>
                  <a:srgbClr val="FFF42A"/>
                </a:solidFill>
                <a:latin typeface="Arial" panose="020B0604020202020204" pitchFamily="34" charset="0"/>
                <a:cs typeface="Arial" panose="020B0604020202020204" pitchFamily="34" charset="0"/>
              </a:rPr>
              <a:t>BuiltToInnovate</a:t>
            </a:r>
            <a:endParaRPr lang="en-US" sz="1900" b="1" dirty="0">
              <a:solidFill>
                <a:srgbClr val="FFF42A"/>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99AFBCBB-4849-2346-889D-3202F4ED0E46}"/>
              </a:ext>
            </a:extLst>
          </p:cNvPr>
          <p:cNvSpPr txBox="1"/>
          <p:nvPr/>
        </p:nvSpPr>
        <p:spPr>
          <a:xfrm>
            <a:off x="354953" y="6158209"/>
            <a:ext cx="6067793" cy="400110"/>
          </a:xfrm>
          <a:prstGeom prst="rect">
            <a:avLst/>
          </a:prstGeom>
          <a:noFill/>
        </p:spPr>
        <p:txBody>
          <a:bodyPr wrap="square" rtlCol="0">
            <a:spAutoFit/>
          </a:bodyPr>
          <a:lstStyle/>
          <a:p>
            <a:r>
              <a:rPr lang="en-US" sz="1000" b="1" dirty="0">
                <a:solidFill>
                  <a:schemeClr val="bg1"/>
                </a:solidFill>
                <a:latin typeface="Arial" panose="020B0604020202020204" pitchFamily="34" charset="0"/>
                <a:cs typeface="Arial" panose="020B0604020202020204" pitchFamily="34" charset="0"/>
              </a:rPr>
              <a:t>An initiative of Enterprise Ireland</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under the Housing For All Plan.</a:t>
            </a:r>
            <a:r>
              <a:rPr lang="en-US" sz="1000" b="1" dirty="0">
                <a:solidFill>
                  <a:srgbClr val="FFF42A"/>
                </a:solidFill>
                <a:latin typeface="Arial" panose="020B0604020202020204" pitchFamily="34" charset="0"/>
                <a:cs typeface="Arial" panose="020B0604020202020204" pitchFamily="34" charset="0"/>
              </a:rPr>
              <a:t> </a:t>
            </a:r>
          </a:p>
        </p:txBody>
      </p:sp>
      <p:sp>
        <p:nvSpPr>
          <p:cNvPr id="9" name="Subtitle 8">
            <a:extLst>
              <a:ext uri="{FF2B5EF4-FFF2-40B4-BE49-F238E27FC236}">
                <a16:creationId xmlns:a16="http://schemas.microsoft.com/office/drawing/2014/main" xmlns="" id="{78D7D4E8-C60C-4314-BC1F-57C64F45A43A}"/>
              </a:ext>
            </a:extLst>
          </p:cNvPr>
          <p:cNvSpPr>
            <a:spLocks noGrp="1"/>
          </p:cNvSpPr>
          <p:nvPr>
            <p:ph type="subTitle" idx="1"/>
          </p:nvPr>
        </p:nvSpPr>
        <p:spPr>
          <a:xfrm>
            <a:off x="1524000" y="1929468"/>
            <a:ext cx="9144000" cy="3328332"/>
          </a:xfrm>
        </p:spPr>
        <p:txBody>
          <a:bodyPr/>
          <a:lstStyle/>
          <a:p>
            <a:endParaRPr lang="en-IE" dirty="0"/>
          </a:p>
        </p:txBody>
      </p:sp>
      <p:sp>
        <p:nvSpPr>
          <p:cNvPr id="10" name="Title 9">
            <a:extLst>
              <a:ext uri="{FF2B5EF4-FFF2-40B4-BE49-F238E27FC236}">
                <a16:creationId xmlns:a16="http://schemas.microsoft.com/office/drawing/2014/main" xmlns="" id="{2C1A2529-5B0F-4548-B529-F51700EBA8AB}"/>
              </a:ext>
            </a:extLst>
          </p:cNvPr>
          <p:cNvSpPr txBox="1">
            <a:spLocks noGrp="1"/>
          </p:cNvSpPr>
          <p:nvPr>
            <p:ph type="ctrTitle"/>
          </p:nvPr>
        </p:nvSpPr>
        <p:spPr>
          <a:xfrm>
            <a:off x="1421564" y="1257758"/>
            <a:ext cx="9144000" cy="480131"/>
          </a:xfrm>
          <a:prstGeom prst="rect">
            <a:avLst/>
          </a:prstGeom>
          <a:noFill/>
        </p:spPr>
        <p:txBody>
          <a:bodyPr wrap="square" rtlCol="0">
            <a:spAutoFit/>
          </a:bodyPr>
          <a:lstStyle/>
          <a:p>
            <a:r>
              <a:rPr lang="en-IE" sz="2800" dirty="0">
                <a:solidFill>
                  <a:schemeClr val="bg1"/>
                </a:solidFill>
              </a:rPr>
              <a:t>Enterprise Ireland High Tech Construction Activity </a:t>
            </a:r>
          </a:p>
        </p:txBody>
      </p:sp>
      <p:graphicFrame>
        <p:nvGraphicFramePr>
          <p:cNvPr id="11" name="Content Placeholder 2">
            <a:extLst>
              <a:ext uri="{FF2B5EF4-FFF2-40B4-BE49-F238E27FC236}">
                <a16:creationId xmlns:a16="http://schemas.microsoft.com/office/drawing/2014/main" xmlns="" id="{3356528C-0FD8-44E9-93B1-DA35C8FF65BE}"/>
              </a:ext>
            </a:extLst>
          </p:cNvPr>
          <p:cNvGraphicFramePr>
            <a:graphicFrameLocks/>
          </p:cNvGraphicFramePr>
          <p:nvPr>
            <p:extLst>
              <p:ext uri="{D42A27DB-BD31-4B8C-83A1-F6EECF244321}">
                <p14:modId xmlns:p14="http://schemas.microsoft.com/office/powerpoint/2010/main" xmlns="" val="264274222"/>
              </p:ext>
            </p:extLst>
          </p:nvPr>
        </p:nvGraphicFramePr>
        <p:xfrm>
          <a:off x="1717737" y="1850104"/>
          <a:ext cx="9133726" cy="4265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77314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F18D5FB2-F4FF-2D44-9FC7-B16DEE0CB1E7}"/>
              </a:ext>
            </a:extLst>
          </p:cNvPr>
          <p:cNvPicPr>
            <a:picLocks noChangeAspect="1"/>
          </p:cNvPicPr>
          <p:nvPr/>
        </p:nvPicPr>
        <p:blipFill>
          <a:blip r:embed="rId2"/>
          <a:stretch>
            <a:fillRect/>
          </a:stretch>
        </p:blipFill>
        <p:spPr>
          <a:xfrm>
            <a:off x="1524" y="0"/>
            <a:ext cx="12188952" cy="6858000"/>
          </a:xfrm>
          <a:prstGeom prst="rect">
            <a:avLst/>
          </a:prstGeom>
        </p:spPr>
      </p:pic>
      <p:sp>
        <p:nvSpPr>
          <p:cNvPr id="7" name="TextBox 6">
            <a:extLst>
              <a:ext uri="{FF2B5EF4-FFF2-40B4-BE49-F238E27FC236}">
                <a16:creationId xmlns:a16="http://schemas.microsoft.com/office/drawing/2014/main" xmlns="" id="{E9C21707-7C87-8549-9A31-6B1C4638F59F}"/>
              </a:ext>
            </a:extLst>
          </p:cNvPr>
          <p:cNvSpPr txBox="1"/>
          <p:nvPr/>
        </p:nvSpPr>
        <p:spPr>
          <a:xfrm>
            <a:off x="354953" y="5800163"/>
            <a:ext cx="5638611" cy="384721"/>
          </a:xfrm>
          <a:prstGeom prst="rect">
            <a:avLst/>
          </a:prstGeom>
          <a:noFill/>
        </p:spPr>
        <p:txBody>
          <a:bodyPr wrap="square" rtlCol="0">
            <a:spAutoFit/>
          </a:bodyPr>
          <a:lstStyle/>
          <a:p>
            <a:r>
              <a:rPr lang="en-US" sz="1900" b="1" dirty="0" err="1">
                <a:solidFill>
                  <a:srgbClr val="FFF42A"/>
                </a:solidFill>
                <a:latin typeface="Arial" panose="020B0604020202020204" pitchFamily="34" charset="0"/>
                <a:cs typeface="Arial" panose="020B0604020202020204" pitchFamily="34" charset="0"/>
              </a:rPr>
              <a:t>BuiltToInnovate</a:t>
            </a:r>
            <a:endParaRPr lang="en-US" sz="1900" b="1" dirty="0">
              <a:solidFill>
                <a:srgbClr val="FFF42A"/>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xmlns="" id="{5CC60E84-0167-544D-ADA6-9A0352B11205}"/>
              </a:ext>
            </a:extLst>
          </p:cNvPr>
          <p:cNvSpPr txBox="1"/>
          <p:nvPr/>
        </p:nvSpPr>
        <p:spPr>
          <a:xfrm>
            <a:off x="354953" y="6158209"/>
            <a:ext cx="6067793" cy="400110"/>
          </a:xfrm>
          <a:prstGeom prst="rect">
            <a:avLst/>
          </a:prstGeom>
          <a:noFill/>
        </p:spPr>
        <p:txBody>
          <a:bodyPr wrap="square" rtlCol="0">
            <a:spAutoFit/>
          </a:bodyPr>
          <a:lstStyle/>
          <a:p>
            <a:r>
              <a:rPr lang="en-US" sz="1000" b="1" dirty="0">
                <a:solidFill>
                  <a:schemeClr val="bg1"/>
                </a:solidFill>
                <a:latin typeface="Arial" panose="020B0604020202020204" pitchFamily="34" charset="0"/>
                <a:cs typeface="Arial" panose="020B0604020202020204" pitchFamily="34" charset="0"/>
              </a:rPr>
              <a:t>An initiative of Enterprise Ireland</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under the Housing For All Plan.</a:t>
            </a:r>
            <a:r>
              <a:rPr lang="en-US" sz="1000" b="1" dirty="0">
                <a:solidFill>
                  <a:srgbClr val="FFF42A"/>
                </a:solidFill>
                <a:latin typeface="Arial" panose="020B0604020202020204" pitchFamily="34" charset="0"/>
                <a:cs typeface="Arial" panose="020B0604020202020204" pitchFamily="34" charset="0"/>
              </a:rPr>
              <a:t> </a:t>
            </a:r>
          </a:p>
        </p:txBody>
      </p:sp>
      <p:sp>
        <p:nvSpPr>
          <p:cNvPr id="6" name="TextBox 5">
            <a:extLst>
              <a:ext uri="{FF2B5EF4-FFF2-40B4-BE49-F238E27FC236}">
                <a16:creationId xmlns:a16="http://schemas.microsoft.com/office/drawing/2014/main" xmlns="" id="{6F40170E-3263-49F3-9224-971B27C45A97}"/>
              </a:ext>
            </a:extLst>
          </p:cNvPr>
          <p:cNvSpPr txBox="1"/>
          <p:nvPr/>
        </p:nvSpPr>
        <p:spPr>
          <a:xfrm>
            <a:off x="2057375" y="1201492"/>
            <a:ext cx="9133726" cy="523220"/>
          </a:xfrm>
          <a:prstGeom prst="rect">
            <a:avLst/>
          </a:prstGeom>
          <a:noFill/>
        </p:spPr>
        <p:txBody>
          <a:bodyPr wrap="square" rtlCol="0">
            <a:spAutoFit/>
          </a:bodyPr>
          <a:lstStyle/>
          <a:p>
            <a:r>
              <a:rPr lang="en-IE" sz="2800" b="1" dirty="0">
                <a:solidFill>
                  <a:schemeClr val="bg1"/>
                </a:solidFill>
              </a:rPr>
              <a:t>Housing For All – Enterprise Ireland</a:t>
            </a:r>
          </a:p>
        </p:txBody>
      </p:sp>
      <p:sp>
        <p:nvSpPr>
          <p:cNvPr id="9" name="Rectangle 8">
            <a:extLst>
              <a:ext uri="{FF2B5EF4-FFF2-40B4-BE49-F238E27FC236}">
                <a16:creationId xmlns:a16="http://schemas.microsoft.com/office/drawing/2014/main" xmlns="" id="{5813A604-0C05-4209-B292-D8BBF2ADEE9C}"/>
              </a:ext>
            </a:extLst>
          </p:cNvPr>
          <p:cNvSpPr/>
          <p:nvPr/>
        </p:nvSpPr>
        <p:spPr>
          <a:xfrm>
            <a:off x="255687" y="1928308"/>
            <a:ext cx="9542654" cy="3728200"/>
          </a:xfrm>
          <a:prstGeom prst="rect">
            <a:avLst/>
          </a:prstGeom>
        </p:spPr>
        <p:txBody>
          <a:bodyPr wrap="square">
            <a:spAutoFit/>
          </a:bodyPr>
          <a:lstStyle/>
          <a:p>
            <a:pPr>
              <a:lnSpc>
                <a:spcPct val="110000"/>
              </a:lnSpc>
              <a:spcBef>
                <a:spcPts val="600"/>
              </a:spcBef>
              <a:spcAft>
                <a:spcPts val="600"/>
              </a:spcAft>
            </a:pPr>
            <a:r>
              <a:rPr lang="en-US" dirty="0">
                <a:solidFill>
                  <a:schemeClr val="bg1"/>
                </a:solidFill>
                <a:latin typeface="Arial" panose="020B0604020202020204" pitchFamily="34" charset="0"/>
                <a:cs typeface="Arial" panose="020B0604020202020204" pitchFamily="34" charset="0"/>
              </a:rPr>
              <a:t>In Pathway Five, under the heading ‘Achieve Economic Sustainability’, there are two clear actions for Enterprise Ireland:</a:t>
            </a:r>
          </a:p>
          <a:p>
            <a:pPr marL="285750" indent="-285750">
              <a:lnSpc>
                <a:spcPct val="110000"/>
              </a:lnSpc>
              <a:spcBef>
                <a:spcPts val="600"/>
              </a:spcBef>
              <a:spcAft>
                <a:spcPts val="600"/>
              </a:spcAft>
              <a:buFont typeface="Arial" panose="020B0604020202020204" pitchFamily="34" charset="0"/>
              <a:buChar char="•"/>
            </a:pPr>
            <a:r>
              <a:rPr lang="en-IE" b="1" dirty="0">
                <a:solidFill>
                  <a:schemeClr val="bg1"/>
                </a:solidFill>
                <a:latin typeface="Arial" panose="020B0604020202020204" pitchFamily="34" charset="0"/>
                <a:cs typeface="Arial" panose="020B0604020202020204" pitchFamily="34" charset="0"/>
              </a:rPr>
              <a:t>Expand Agency Mandate: </a:t>
            </a:r>
            <a:r>
              <a:rPr lang="en-IE" dirty="0">
                <a:solidFill>
                  <a:schemeClr val="bg1"/>
                </a:solidFill>
                <a:latin typeface="Arial" panose="020B0604020202020204" pitchFamily="34" charset="0"/>
                <a:cs typeface="Arial" panose="020B0604020202020204" pitchFamily="34" charset="0"/>
              </a:rPr>
              <a:t>Expand the role of enterprise agencies to include funding and supports for innovation and productivity related projects in the domestic residential construction sector, with funding for research, innovation and productivity to be provided, commensurate with the scale of construction in the domestic economy and in compliance with State Aid rules. </a:t>
            </a:r>
          </a:p>
          <a:p>
            <a:pPr marL="285750" indent="-285750">
              <a:lnSpc>
                <a:spcPct val="110000"/>
              </a:lnSpc>
              <a:spcBef>
                <a:spcPts val="600"/>
              </a:spcBef>
              <a:spcAft>
                <a:spcPts val="600"/>
              </a:spcAft>
              <a:buFont typeface="Arial" panose="020B0604020202020204" pitchFamily="34" charset="0"/>
              <a:buChar char="•"/>
            </a:pPr>
            <a:r>
              <a:rPr lang="en-IE" b="1" dirty="0">
                <a:solidFill>
                  <a:schemeClr val="bg1"/>
                </a:solidFill>
                <a:latin typeface="Arial" panose="020B0604020202020204" pitchFamily="34" charset="0"/>
                <a:cs typeface="Arial" panose="020B0604020202020204" pitchFamily="34" charset="0"/>
              </a:rPr>
              <a:t>Construction Technology Centre:</a:t>
            </a:r>
            <a:r>
              <a:rPr lang="en-IE" dirty="0">
                <a:solidFill>
                  <a:schemeClr val="bg1"/>
                </a:solidFill>
                <a:latin typeface="Arial" panose="020B0604020202020204" pitchFamily="34" charset="0"/>
                <a:cs typeface="Arial" panose="020B0604020202020204" pitchFamily="34" charset="0"/>
              </a:rPr>
              <a:t> Ensure that the construction sector is supported to innovate, in terms of construction methodology and technology. The Technology Centre being established by Enterprise Ireland with NUIG led consortium will have a focus on residential construction.</a:t>
            </a:r>
          </a:p>
        </p:txBody>
      </p:sp>
    </p:spTree>
    <p:extLst>
      <p:ext uri="{BB962C8B-B14F-4D97-AF65-F5344CB8AC3E}">
        <p14:creationId xmlns:p14="http://schemas.microsoft.com/office/powerpoint/2010/main" xmlns="" val="1322961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EAF4A759-D97E-7D4D-9F02-C0CD412DE211}"/>
              </a:ext>
            </a:extLst>
          </p:cNvPr>
          <p:cNvPicPr>
            <a:picLocks noChangeAspect="1"/>
          </p:cNvPicPr>
          <p:nvPr/>
        </p:nvPicPr>
        <p:blipFill>
          <a:blip r:embed="rId2"/>
          <a:stretch>
            <a:fillRect/>
          </a:stretch>
        </p:blipFill>
        <p:spPr>
          <a:xfrm>
            <a:off x="1524" y="0"/>
            <a:ext cx="12188952" cy="6858000"/>
          </a:xfrm>
          <a:prstGeom prst="rect">
            <a:avLst/>
          </a:prstGeom>
        </p:spPr>
      </p:pic>
      <p:sp>
        <p:nvSpPr>
          <p:cNvPr id="4" name="TextBox 3">
            <a:extLst>
              <a:ext uri="{FF2B5EF4-FFF2-40B4-BE49-F238E27FC236}">
                <a16:creationId xmlns:a16="http://schemas.microsoft.com/office/drawing/2014/main" xmlns="" id="{657155ED-5443-5346-B684-FBE2F723A4A6}"/>
              </a:ext>
            </a:extLst>
          </p:cNvPr>
          <p:cNvSpPr txBox="1"/>
          <p:nvPr/>
        </p:nvSpPr>
        <p:spPr>
          <a:xfrm>
            <a:off x="691034" y="1913422"/>
            <a:ext cx="10572605" cy="630942"/>
          </a:xfrm>
          <a:prstGeom prst="rect">
            <a:avLst/>
          </a:prstGeom>
          <a:noFill/>
        </p:spPr>
        <p:txBody>
          <a:bodyPr wrap="square" rtlCol="0">
            <a:spAutoFit/>
          </a:bodyPr>
          <a:lstStyle/>
          <a:p>
            <a:r>
              <a:rPr lang="en-US" sz="3500" b="1" dirty="0">
                <a:solidFill>
                  <a:srgbClr val="012F46"/>
                </a:solidFill>
                <a:latin typeface="Arial" panose="020B0604020202020204" pitchFamily="34" charset="0"/>
                <a:cs typeface="Arial" panose="020B0604020202020204" pitchFamily="34" charset="0"/>
              </a:rPr>
              <a:t>Housing for All - Objective</a:t>
            </a:r>
          </a:p>
        </p:txBody>
      </p:sp>
      <p:sp>
        <p:nvSpPr>
          <p:cNvPr id="8" name="TextBox 7">
            <a:extLst>
              <a:ext uri="{FF2B5EF4-FFF2-40B4-BE49-F238E27FC236}">
                <a16:creationId xmlns:a16="http://schemas.microsoft.com/office/drawing/2014/main" xmlns="" id="{BC203108-0C78-8E46-89AE-EE3C8A8CBFA5}"/>
              </a:ext>
            </a:extLst>
          </p:cNvPr>
          <p:cNvSpPr txBox="1"/>
          <p:nvPr/>
        </p:nvSpPr>
        <p:spPr>
          <a:xfrm>
            <a:off x="354953" y="5800163"/>
            <a:ext cx="5638611" cy="384721"/>
          </a:xfrm>
          <a:prstGeom prst="rect">
            <a:avLst/>
          </a:prstGeom>
          <a:noFill/>
        </p:spPr>
        <p:txBody>
          <a:bodyPr wrap="square" rtlCol="0">
            <a:spAutoFit/>
          </a:bodyPr>
          <a:lstStyle/>
          <a:p>
            <a:r>
              <a:rPr lang="en-US" sz="1900" b="1" dirty="0" err="1">
                <a:solidFill>
                  <a:srgbClr val="FFF42A"/>
                </a:solidFill>
                <a:latin typeface="Arial" panose="020B0604020202020204" pitchFamily="34" charset="0"/>
                <a:cs typeface="Arial" panose="020B0604020202020204" pitchFamily="34" charset="0"/>
              </a:rPr>
              <a:t>BuiltToInnovate</a:t>
            </a:r>
            <a:endParaRPr lang="en-US" sz="1900" b="1" dirty="0">
              <a:solidFill>
                <a:srgbClr val="FFF42A"/>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C47CF414-1EE4-C549-B809-FF1AEF361CED}"/>
              </a:ext>
            </a:extLst>
          </p:cNvPr>
          <p:cNvSpPr txBox="1"/>
          <p:nvPr/>
        </p:nvSpPr>
        <p:spPr>
          <a:xfrm>
            <a:off x="354953" y="6158209"/>
            <a:ext cx="6067793" cy="400110"/>
          </a:xfrm>
          <a:prstGeom prst="rect">
            <a:avLst/>
          </a:prstGeom>
          <a:noFill/>
        </p:spPr>
        <p:txBody>
          <a:bodyPr wrap="square" rtlCol="0">
            <a:spAutoFit/>
          </a:bodyPr>
          <a:lstStyle/>
          <a:p>
            <a:r>
              <a:rPr lang="en-US" sz="1000" b="1" dirty="0">
                <a:solidFill>
                  <a:srgbClr val="012F46"/>
                </a:solidFill>
                <a:latin typeface="Arial" panose="020B0604020202020204" pitchFamily="34" charset="0"/>
                <a:cs typeface="Arial" panose="020B0604020202020204" pitchFamily="34" charset="0"/>
              </a:rPr>
              <a:t>An initiative of Enterprise Ireland</a:t>
            </a:r>
            <a:br>
              <a:rPr lang="en-US" sz="1000" b="1" dirty="0">
                <a:solidFill>
                  <a:srgbClr val="012F46"/>
                </a:solidFill>
                <a:latin typeface="Arial" panose="020B0604020202020204" pitchFamily="34" charset="0"/>
                <a:cs typeface="Arial" panose="020B0604020202020204" pitchFamily="34" charset="0"/>
              </a:rPr>
            </a:br>
            <a:r>
              <a:rPr lang="en-US" sz="1000" b="1" dirty="0">
                <a:solidFill>
                  <a:srgbClr val="012F46"/>
                </a:solidFill>
                <a:latin typeface="Arial" panose="020B0604020202020204" pitchFamily="34" charset="0"/>
                <a:cs typeface="Arial" panose="020B0604020202020204" pitchFamily="34" charset="0"/>
              </a:rPr>
              <a:t>under the Housing For All Plan. </a:t>
            </a:r>
          </a:p>
        </p:txBody>
      </p:sp>
      <p:sp>
        <p:nvSpPr>
          <p:cNvPr id="7" name="Text Placeholder 1">
            <a:extLst>
              <a:ext uri="{FF2B5EF4-FFF2-40B4-BE49-F238E27FC236}">
                <a16:creationId xmlns:a16="http://schemas.microsoft.com/office/drawing/2014/main" xmlns="" id="{40C665E6-C809-4AAF-AEE2-F118CEC742FA}"/>
              </a:ext>
            </a:extLst>
          </p:cNvPr>
          <p:cNvSpPr txBox="1">
            <a:spLocks/>
          </p:cNvSpPr>
          <p:nvPr/>
        </p:nvSpPr>
        <p:spPr>
          <a:xfrm>
            <a:off x="354953" y="2667699"/>
            <a:ext cx="6299200" cy="5566569"/>
          </a:xfrm>
          <a:prstGeom prst="rect">
            <a:avLst/>
          </a:prstGeom>
        </p:spPr>
        <p:txBody>
          <a:bodyPr/>
          <a:lstStyle>
            <a:defPPr>
              <a:defRPr lang="en-US"/>
            </a:defPPr>
            <a:lvl1pPr marL="0" algn="l" defTabSz="412750" rtl="0" eaLnBrk="0" fontAlgn="base" hangingPunct="0">
              <a:spcBef>
                <a:spcPct val="0"/>
              </a:spcBef>
              <a:spcAft>
                <a:spcPct val="0"/>
              </a:spcAft>
              <a:defRPr sz="2800" kern="1200">
                <a:solidFill>
                  <a:srgbClr val="000000"/>
                </a:solidFill>
                <a:latin typeface="Open Sans"/>
                <a:ea typeface="Open Sans"/>
                <a:cs typeface="Open Sans"/>
                <a:sym typeface="Open Sans"/>
              </a:defRPr>
            </a:lvl1pPr>
            <a:lvl2pPr marL="228600" indent="-114300" algn="l" defTabSz="412750" rtl="0" eaLnBrk="0" fontAlgn="base" hangingPunct="0">
              <a:spcBef>
                <a:spcPct val="0"/>
              </a:spcBef>
              <a:spcAft>
                <a:spcPct val="0"/>
              </a:spcAft>
              <a:defRPr sz="2800" kern="1200">
                <a:solidFill>
                  <a:srgbClr val="000000"/>
                </a:solidFill>
                <a:latin typeface="Open Sans"/>
                <a:ea typeface="Open Sans"/>
                <a:cs typeface="Open Sans"/>
                <a:sym typeface="Open Sans"/>
              </a:defRPr>
            </a:lvl2pPr>
            <a:lvl3pPr marL="457200" indent="-228600" algn="l" defTabSz="412750" rtl="0" eaLnBrk="0" fontAlgn="base" hangingPunct="0">
              <a:spcBef>
                <a:spcPct val="0"/>
              </a:spcBef>
              <a:spcAft>
                <a:spcPct val="0"/>
              </a:spcAft>
              <a:defRPr sz="2800" kern="1200">
                <a:solidFill>
                  <a:srgbClr val="000000"/>
                </a:solidFill>
                <a:latin typeface="Open Sans"/>
                <a:ea typeface="Open Sans"/>
                <a:cs typeface="Open Sans"/>
                <a:sym typeface="Open Sans"/>
              </a:defRPr>
            </a:lvl3pPr>
            <a:lvl4pPr marL="685800" indent="-342900" algn="l" defTabSz="412750" rtl="0" eaLnBrk="0" fontAlgn="base" hangingPunct="0">
              <a:spcBef>
                <a:spcPct val="0"/>
              </a:spcBef>
              <a:spcAft>
                <a:spcPct val="0"/>
              </a:spcAft>
              <a:defRPr sz="2800" kern="1200">
                <a:solidFill>
                  <a:srgbClr val="000000"/>
                </a:solidFill>
                <a:latin typeface="Open Sans"/>
                <a:ea typeface="Open Sans"/>
                <a:cs typeface="Open Sans"/>
                <a:sym typeface="Open Sans"/>
              </a:defRPr>
            </a:lvl4pPr>
            <a:lvl5pPr marL="914400" indent="-457200" algn="l" defTabSz="412750" rtl="0" eaLnBrk="0" fontAlgn="base" hangingPunct="0">
              <a:spcBef>
                <a:spcPct val="0"/>
              </a:spcBef>
              <a:spcAft>
                <a:spcPct val="0"/>
              </a:spcAft>
              <a:defRPr sz="2800" kern="1200">
                <a:solidFill>
                  <a:srgbClr val="000000"/>
                </a:solidFill>
                <a:latin typeface="Open Sans"/>
                <a:ea typeface="Open Sans"/>
                <a:cs typeface="Open Sans"/>
                <a:sym typeface="Open Sans"/>
              </a:defRPr>
            </a:lvl5pPr>
            <a:lvl6pPr marL="1143000" algn="l" defTabSz="457200" rtl="0" eaLnBrk="1" latinLnBrk="0" hangingPunct="1">
              <a:defRPr sz="2800" kern="1200">
                <a:solidFill>
                  <a:srgbClr val="000000"/>
                </a:solidFill>
                <a:latin typeface="Open Sans"/>
                <a:ea typeface="Open Sans"/>
                <a:cs typeface="Open Sans"/>
                <a:sym typeface="Open Sans"/>
              </a:defRPr>
            </a:lvl6pPr>
            <a:lvl7pPr marL="1371600" algn="l" defTabSz="457200" rtl="0" eaLnBrk="1" latinLnBrk="0" hangingPunct="1">
              <a:defRPr sz="2800" kern="1200">
                <a:solidFill>
                  <a:srgbClr val="000000"/>
                </a:solidFill>
                <a:latin typeface="Open Sans"/>
                <a:ea typeface="Open Sans"/>
                <a:cs typeface="Open Sans"/>
                <a:sym typeface="Open Sans"/>
              </a:defRPr>
            </a:lvl7pPr>
            <a:lvl8pPr marL="1600200" algn="l" defTabSz="457200" rtl="0" eaLnBrk="1" latinLnBrk="0" hangingPunct="1">
              <a:defRPr sz="2800" kern="1200">
                <a:solidFill>
                  <a:srgbClr val="000000"/>
                </a:solidFill>
                <a:latin typeface="Open Sans"/>
                <a:ea typeface="Open Sans"/>
                <a:cs typeface="Open Sans"/>
                <a:sym typeface="Open Sans"/>
              </a:defRPr>
            </a:lvl8pPr>
            <a:lvl9pPr marL="1828800" algn="l" defTabSz="457200" rtl="0" eaLnBrk="1" latinLnBrk="0" hangingPunct="1">
              <a:defRPr sz="2800" kern="1200">
                <a:solidFill>
                  <a:srgbClr val="000000"/>
                </a:solidFill>
                <a:latin typeface="Open Sans"/>
                <a:ea typeface="Open Sans"/>
                <a:cs typeface="Open Sans"/>
                <a:sym typeface="Open Sans"/>
              </a:defRPr>
            </a:lvl9pPr>
          </a:lstStyle>
          <a:p>
            <a:pPr>
              <a:defRPr/>
            </a:pPr>
            <a:r>
              <a:rPr lang="en-IE" sz="1800" i="1" dirty="0"/>
              <a:t>“Everyone in the State should have access to a home to purchase or rent at an affordable price, built to a high standard and in the right place, offering a high quality of life.”</a:t>
            </a:r>
          </a:p>
          <a:p>
            <a:pPr marL="571500" indent="-571500">
              <a:buFont typeface="Arial" panose="020B0604020202020204" pitchFamily="34" charset="0"/>
              <a:buChar char="•"/>
              <a:defRPr/>
            </a:pPr>
            <a:endParaRPr lang="en-IE" sz="1000" dirty="0"/>
          </a:p>
          <a:p>
            <a:pPr marL="571500" indent="-571500">
              <a:buFont typeface="Arial" panose="020B0604020202020204" pitchFamily="34" charset="0"/>
              <a:buChar char="•"/>
              <a:defRPr/>
            </a:pPr>
            <a:endParaRPr lang="en-IE" sz="1800" dirty="0"/>
          </a:p>
          <a:p>
            <a:pPr>
              <a:defRPr/>
            </a:pPr>
            <a:endParaRPr lang="en-IE" sz="1600" dirty="0"/>
          </a:p>
        </p:txBody>
      </p:sp>
      <p:pic>
        <p:nvPicPr>
          <p:cNvPr id="10" name="Picture 3">
            <a:extLst>
              <a:ext uri="{FF2B5EF4-FFF2-40B4-BE49-F238E27FC236}">
                <a16:creationId xmlns:a16="http://schemas.microsoft.com/office/drawing/2014/main" xmlns="" id="{D8E1D8C8-DAAF-458C-BCF9-B0F676EA25D6}"/>
              </a:ext>
            </a:extLst>
          </p:cNvPr>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7082914" y="1042991"/>
            <a:ext cx="5157068" cy="4838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a:extLst>
              <a:ext uri="{FF2B5EF4-FFF2-40B4-BE49-F238E27FC236}">
                <a16:creationId xmlns:a16="http://schemas.microsoft.com/office/drawing/2014/main" xmlns="" id="{64ABA32F-2861-485F-861A-5852767CA453}"/>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88588" y="4242599"/>
            <a:ext cx="6907263" cy="241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36858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EAF4A759-D97E-7D4D-9F02-C0CD412DE211}"/>
              </a:ext>
            </a:extLst>
          </p:cNvPr>
          <p:cNvPicPr>
            <a:picLocks noChangeAspect="1"/>
          </p:cNvPicPr>
          <p:nvPr/>
        </p:nvPicPr>
        <p:blipFill>
          <a:blip r:embed="rId2"/>
          <a:stretch>
            <a:fillRect/>
          </a:stretch>
        </p:blipFill>
        <p:spPr>
          <a:xfrm>
            <a:off x="1524" y="0"/>
            <a:ext cx="12188952" cy="6858000"/>
          </a:xfrm>
          <a:prstGeom prst="rect">
            <a:avLst/>
          </a:prstGeom>
        </p:spPr>
      </p:pic>
      <p:sp>
        <p:nvSpPr>
          <p:cNvPr id="4" name="TextBox 3">
            <a:extLst>
              <a:ext uri="{FF2B5EF4-FFF2-40B4-BE49-F238E27FC236}">
                <a16:creationId xmlns:a16="http://schemas.microsoft.com/office/drawing/2014/main" xmlns="" id="{657155ED-5443-5346-B684-FBE2F723A4A6}"/>
              </a:ext>
            </a:extLst>
          </p:cNvPr>
          <p:cNvSpPr txBox="1"/>
          <p:nvPr/>
        </p:nvSpPr>
        <p:spPr>
          <a:xfrm>
            <a:off x="548422" y="1283212"/>
            <a:ext cx="10572605" cy="630942"/>
          </a:xfrm>
          <a:prstGeom prst="rect">
            <a:avLst/>
          </a:prstGeom>
          <a:noFill/>
        </p:spPr>
        <p:txBody>
          <a:bodyPr wrap="square" rtlCol="0">
            <a:spAutoFit/>
          </a:bodyPr>
          <a:lstStyle/>
          <a:p>
            <a:r>
              <a:rPr lang="en-US" sz="3500" b="1" dirty="0" err="1">
                <a:solidFill>
                  <a:srgbClr val="012F46"/>
                </a:solidFill>
                <a:latin typeface="Arial" panose="020B0604020202020204" pitchFamily="34" charset="0"/>
                <a:cs typeface="Arial" panose="020B0604020202020204" pitchFamily="34" charset="0"/>
              </a:rPr>
              <a:t>Labour</a:t>
            </a:r>
            <a:r>
              <a:rPr lang="en-US" sz="3500" b="1" dirty="0">
                <a:solidFill>
                  <a:srgbClr val="012F46"/>
                </a:solidFill>
                <a:latin typeface="Arial" panose="020B0604020202020204" pitchFamily="34" charset="0"/>
                <a:cs typeface="Arial" panose="020B0604020202020204" pitchFamily="34" charset="0"/>
              </a:rPr>
              <a:t> and Sector Capacity</a:t>
            </a:r>
          </a:p>
        </p:txBody>
      </p:sp>
      <p:sp>
        <p:nvSpPr>
          <p:cNvPr id="8" name="TextBox 7">
            <a:extLst>
              <a:ext uri="{FF2B5EF4-FFF2-40B4-BE49-F238E27FC236}">
                <a16:creationId xmlns:a16="http://schemas.microsoft.com/office/drawing/2014/main" xmlns="" id="{BC203108-0C78-8E46-89AE-EE3C8A8CBFA5}"/>
              </a:ext>
            </a:extLst>
          </p:cNvPr>
          <p:cNvSpPr txBox="1"/>
          <p:nvPr/>
        </p:nvSpPr>
        <p:spPr>
          <a:xfrm>
            <a:off x="354953" y="5800163"/>
            <a:ext cx="5638611" cy="384721"/>
          </a:xfrm>
          <a:prstGeom prst="rect">
            <a:avLst/>
          </a:prstGeom>
          <a:noFill/>
        </p:spPr>
        <p:txBody>
          <a:bodyPr wrap="square" rtlCol="0">
            <a:spAutoFit/>
          </a:bodyPr>
          <a:lstStyle/>
          <a:p>
            <a:r>
              <a:rPr lang="en-US" sz="1900" b="1" dirty="0" err="1">
                <a:solidFill>
                  <a:srgbClr val="FFF42A"/>
                </a:solidFill>
                <a:latin typeface="Arial" panose="020B0604020202020204" pitchFamily="34" charset="0"/>
                <a:cs typeface="Arial" panose="020B0604020202020204" pitchFamily="34" charset="0"/>
              </a:rPr>
              <a:t>BuiltToInnovate</a:t>
            </a:r>
            <a:endParaRPr lang="en-US" sz="1900" b="1" dirty="0">
              <a:solidFill>
                <a:srgbClr val="FFF42A"/>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C47CF414-1EE4-C549-B809-FF1AEF361CED}"/>
              </a:ext>
            </a:extLst>
          </p:cNvPr>
          <p:cNvSpPr txBox="1"/>
          <p:nvPr/>
        </p:nvSpPr>
        <p:spPr>
          <a:xfrm>
            <a:off x="354953" y="6158209"/>
            <a:ext cx="6067793" cy="400110"/>
          </a:xfrm>
          <a:prstGeom prst="rect">
            <a:avLst/>
          </a:prstGeom>
          <a:noFill/>
        </p:spPr>
        <p:txBody>
          <a:bodyPr wrap="square" rtlCol="0">
            <a:spAutoFit/>
          </a:bodyPr>
          <a:lstStyle/>
          <a:p>
            <a:r>
              <a:rPr lang="en-US" sz="1000" b="1" dirty="0">
                <a:solidFill>
                  <a:srgbClr val="012F46"/>
                </a:solidFill>
                <a:latin typeface="Arial" panose="020B0604020202020204" pitchFamily="34" charset="0"/>
                <a:cs typeface="Arial" panose="020B0604020202020204" pitchFamily="34" charset="0"/>
              </a:rPr>
              <a:t>An initiative of Enterprise Ireland</a:t>
            </a:r>
            <a:br>
              <a:rPr lang="en-US" sz="1000" b="1" dirty="0">
                <a:solidFill>
                  <a:srgbClr val="012F46"/>
                </a:solidFill>
                <a:latin typeface="Arial" panose="020B0604020202020204" pitchFamily="34" charset="0"/>
                <a:cs typeface="Arial" panose="020B0604020202020204" pitchFamily="34" charset="0"/>
              </a:rPr>
            </a:br>
            <a:r>
              <a:rPr lang="en-US" sz="1000" b="1" dirty="0">
                <a:solidFill>
                  <a:srgbClr val="012F46"/>
                </a:solidFill>
                <a:latin typeface="Arial" panose="020B0604020202020204" pitchFamily="34" charset="0"/>
                <a:cs typeface="Arial" panose="020B0604020202020204" pitchFamily="34" charset="0"/>
              </a:rPr>
              <a:t>under the Housing For All Plan. </a:t>
            </a:r>
          </a:p>
        </p:txBody>
      </p:sp>
      <p:pic>
        <p:nvPicPr>
          <p:cNvPr id="13" name="Picture 1" descr="image002">
            <a:extLst>
              <a:ext uri="{FF2B5EF4-FFF2-40B4-BE49-F238E27FC236}">
                <a16:creationId xmlns:a16="http://schemas.microsoft.com/office/drawing/2014/main" xmlns="" id="{DC8D3022-5E80-44A5-B9EF-16B3298EFE37}"/>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9026" y="1914154"/>
            <a:ext cx="9167058" cy="4800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76308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EAF4A759-D97E-7D4D-9F02-C0CD412DE211}"/>
              </a:ext>
            </a:extLst>
          </p:cNvPr>
          <p:cNvPicPr>
            <a:picLocks noChangeAspect="1"/>
          </p:cNvPicPr>
          <p:nvPr/>
        </p:nvPicPr>
        <p:blipFill>
          <a:blip r:embed="rId2"/>
          <a:stretch>
            <a:fillRect/>
          </a:stretch>
        </p:blipFill>
        <p:spPr>
          <a:xfrm>
            <a:off x="1524" y="0"/>
            <a:ext cx="12188952" cy="6858000"/>
          </a:xfrm>
          <a:prstGeom prst="rect">
            <a:avLst/>
          </a:prstGeom>
        </p:spPr>
      </p:pic>
      <p:sp>
        <p:nvSpPr>
          <p:cNvPr id="4" name="TextBox 3">
            <a:extLst>
              <a:ext uri="{FF2B5EF4-FFF2-40B4-BE49-F238E27FC236}">
                <a16:creationId xmlns:a16="http://schemas.microsoft.com/office/drawing/2014/main" xmlns="" id="{657155ED-5443-5346-B684-FBE2F723A4A6}"/>
              </a:ext>
            </a:extLst>
          </p:cNvPr>
          <p:cNvSpPr txBox="1"/>
          <p:nvPr/>
        </p:nvSpPr>
        <p:spPr>
          <a:xfrm>
            <a:off x="581977" y="1291601"/>
            <a:ext cx="10572605" cy="630942"/>
          </a:xfrm>
          <a:prstGeom prst="rect">
            <a:avLst/>
          </a:prstGeom>
          <a:noFill/>
        </p:spPr>
        <p:txBody>
          <a:bodyPr wrap="square" rtlCol="0">
            <a:spAutoFit/>
          </a:bodyPr>
          <a:lstStyle/>
          <a:p>
            <a:r>
              <a:rPr lang="en-US" sz="3500" b="1" dirty="0">
                <a:solidFill>
                  <a:srgbClr val="012F46"/>
                </a:solidFill>
                <a:latin typeface="Arial" panose="020B0604020202020204" pitchFamily="34" charset="0"/>
                <a:cs typeface="Arial" panose="020B0604020202020204" pitchFamily="34" charset="0"/>
              </a:rPr>
              <a:t>Costs and Productivity – The Opportunity</a:t>
            </a:r>
          </a:p>
        </p:txBody>
      </p:sp>
      <p:sp>
        <p:nvSpPr>
          <p:cNvPr id="8" name="TextBox 7">
            <a:extLst>
              <a:ext uri="{FF2B5EF4-FFF2-40B4-BE49-F238E27FC236}">
                <a16:creationId xmlns:a16="http://schemas.microsoft.com/office/drawing/2014/main" xmlns="" id="{BC203108-0C78-8E46-89AE-EE3C8A8CBFA5}"/>
              </a:ext>
            </a:extLst>
          </p:cNvPr>
          <p:cNvSpPr txBox="1"/>
          <p:nvPr/>
        </p:nvSpPr>
        <p:spPr>
          <a:xfrm>
            <a:off x="354953" y="5800163"/>
            <a:ext cx="5638611" cy="384721"/>
          </a:xfrm>
          <a:prstGeom prst="rect">
            <a:avLst/>
          </a:prstGeom>
          <a:noFill/>
        </p:spPr>
        <p:txBody>
          <a:bodyPr wrap="square" rtlCol="0">
            <a:spAutoFit/>
          </a:bodyPr>
          <a:lstStyle/>
          <a:p>
            <a:r>
              <a:rPr lang="en-US" sz="1900" b="1" dirty="0" err="1">
                <a:solidFill>
                  <a:srgbClr val="FFF42A"/>
                </a:solidFill>
                <a:latin typeface="Arial" panose="020B0604020202020204" pitchFamily="34" charset="0"/>
                <a:cs typeface="Arial" panose="020B0604020202020204" pitchFamily="34" charset="0"/>
              </a:rPr>
              <a:t>BuiltToInnovate</a:t>
            </a:r>
            <a:endParaRPr lang="en-US" sz="1900" b="1" dirty="0">
              <a:solidFill>
                <a:srgbClr val="FFF42A"/>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C47CF414-1EE4-C549-B809-FF1AEF361CED}"/>
              </a:ext>
            </a:extLst>
          </p:cNvPr>
          <p:cNvSpPr txBox="1"/>
          <p:nvPr/>
        </p:nvSpPr>
        <p:spPr>
          <a:xfrm>
            <a:off x="354953" y="6158209"/>
            <a:ext cx="6067793" cy="400110"/>
          </a:xfrm>
          <a:prstGeom prst="rect">
            <a:avLst/>
          </a:prstGeom>
          <a:noFill/>
        </p:spPr>
        <p:txBody>
          <a:bodyPr wrap="square" rtlCol="0">
            <a:spAutoFit/>
          </a:bodyPr>
          <a:lstStyle/>
          <a:p>
            <a:r>
              <a:rPr lang="en-US" sz="1000" b="1" dirty="0">
                <a:solidFill>
                  <a:srgbClr val="012F46"/>
                </a:solidFill>
                <a:latin typeface="Arial" panose="020B0604020202020204" pitchFamily="34" charset="0"/>
                <a:cs typeface="Arial" panose="020B0604020202020204" pitchFamily="34" charset="0"/>
              </a:rPr>
              <a:t>An initiative of Enterprise Ireland</a:t>
            </a:r>
            <a:br>
              <a:rPr lang="en-US" sz="1000" b="1" dirty="0">
                <a:solidFill>
                  <a:srgbClr val="012F46"/>
                </a:solidFill>
                <a:latin typeface="Arial" panose="020B0604020202020204" pitchFamily="34" charset="0"/>
                <a:cs typeface="Arial" panose="020B0604020202020204" pitchFamily="34" charset="0"/>
              </a:rPr>
            </a:br>
            <a:r>
              <a:rPr lang="en-US" sz="1000" b="1" dirty="0">
                <a:solidFill>
                  <a:srgbClr val="012F46"/>
                </a:solidFill>
                <a:latin typeface="Arial" panose="020B0604020202020204" pitchFamily="34" charset="0"/>
                <a:cs typeface="Arial" panose="020B0604020202020204" pitchFamily="34" charset="0"/>
              </a:rPr>
              <a:t>under the Housing For All Plan. </a:t>
            </a:r>
          </a:p>
        </p:txBody>
      </p:sp>
      <p:pic>
        <p:nvPicPr>
          <p:cNvPr id="13" name="Picture 6">
            <a:extLst>
              <a:ext uri="{FF2B5EF4-FFF2-40B4-BE49-F238E27FC236}">
                <a16:creationId xmlns:a16="http://schemas.microsoft.com/office/drawing/2014/main" xmlns="" id="{BA2F7F2C-B3A0-432F-9AE0-5478940C4FCB}"/>
              </a:ext>
            </a:extLst>
          </p:cNvPr>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 y="1867551"/>
            <a:ext cx="4733985" cy="31228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4">
            <a:extLst>
              <a:ext uri="{FF2B5EF4-FFF2-40B4-BE49-F238E27FC236}">
                <a16:creationId xmlns:a16="http://schemas.microsoft.com/office/drawing/2014/main" xmlns="" id="{5298640C-35CA-4DC3-B2E7-0FA23064C64C}"/>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4900994" y="3818487"/>
            <a:ext cx="4293185" cy="29993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a:extLst>
              <a:ext uri="{FF2B5EF4-FFF2-40B4-BE49-F238E27FC236}">
                <a16:creationId xmlns:a16="http://schemas.microsoft.com/office/drawing/2014/main" xmlns="" id="{BC6C170A-F2B1-4631-9966-8488ACD7D3BD}"/>
              </a:ext>
            </a:extLst>
          </p:cNvPr>
          <p:cNvPicPr>
            <a:picLocks noChangeAspect="1"/>
          </p:cNvPicPr>
          <p:nvPr/>
        </p:nvPicPr>
        <p:blipFill>
          <a:blip r:embed="rId5"/>
          <a:stretch>
            <a:fillRect/>
          </a:stretch>
        </p:blipFill>
        <p:spPr>
          <a:xfrm>
            <a:off x="9025887" y="1895944"/>
            <a:ext cx="2962275" cy="3667125"/>
          </a:xfrm>
          <a:prstGeom prst="rect">
            <a:avLst/>
          </a:prstGeom>
        </p:spPr>
      </p:pic>
    </p:spTree>
    <p:extLst>
      <p:ext uri="{BB962C8B-B14F-4D97-AF65-F5344CB8AC3E}">
        <p14:creationId xmlns:p14="http://schemas.microsoft.com/office/powerpoint/2010/main" xmlns="" val="3145867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EAF4A759-D97E-7D4D-9F02-C0CD412DE211}"/>
              </a:ext>
            </a:extLst>
          </p:cNvPr>
          <p:cNvPicPr>
            <a:picLocks noChangeAspect="1"/>
          </p:cNvPicPr>
          <p:nvPr/>
        </p:nvPicPr>
        <p:blipFill>
          <a:blip r:embed="rId2"/>
          <a:stretch>
            <a:fillRect/>
          </a:stretch>
        </p:blipFill>
        <p:spPr>
          <a:xfrm>
            <a:off x="1524" y="0"/>
            <a:ext cx="12188952" cy="6858000"/>
          </a:xfrm>
          <a:prstGeom prst="rect">
            <a:avLst/>
          </a:prstGeom>
        </p:spPr>
      </p:pic>
      <p:sp>
        <p:nvSpPr>
          <p:cNvPr id="8" name="TextBox 7">
            <a:extLst>
              <a:ext uri="{FF2B5EF4-FFF2-40B4-BE49-F238E27FC236}">
                <a16:creationId xmlns:a16="http://schemas.microsoft.com/office/drawing/2014/main" xmlns="" id="{BC203108-0C78-8E46-89AE-EE3C8A8CBFA5}"/>
              </a:ext>
            </a:extLst>
          </p:cNvPr>
          <p:cNvSpPr txBox="1"/>
          <p:nvPr/>
        </p:nvSpPr>
        <p:spPr>
          <a:xfrm>
            <a:off x="354953" y="5800163"/>
            <a:ext cx="5638611" cy="384721"/>
          </a:xfrm>
          <a:prstGeom prst="rect">
            <a:avLst/>
          </a:prstGeom>
          <a:noFill/>
        </p:spPr>
        <p:txBody>
          <a:bodyPr wrap="square" rtlCol="0">
            <a:spAutoFit/>
          </a:bodyPr>
          <a:lstStyle/>
          <a:p>
            <a:r>
              <a:rPr lang="en-US" sz="1900" b="1" dirty="0" err="1">
                <a:solidFill>
                  <a:srgbClr val="FFF42A"/>
                </a:solidFill>
                <a:latin typeface="Arial" panose="020B0604020202020204" pitchFamily="34" charset="0"/>
                <a:cs typeface="Arial" panose="020B0604020202020204" pitchFamily="34" charset="0"/>
              </a:rPr>
              <a:t>BuiltToInnovate</a:t>
            </a:r>
            <a:endParaRPr lang="en-US" sz="1900" b="1" dirty="0">
              <a:solidFill>
                <a:srgbClr val="FFF42A"/>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C47CF414-1EE4-C549-B809-FF1AEF361CED}"/>
              </a:ext>
            </a:extLst>
          </p:cNvPr>
          <p:cNvSpPr txBox="1"/>
          <p:nvPr/>
        </p:nvSpPr>
        <p:spPr>
          <a:xfrm>
            <a:off x="354953" y="6158209"/>
            <a:ext cx="6067793" cy="400110"/>
          </a:xfrm>
          <a:prstGeom prst="rect">
            <a:avLst/>
          </a:prstGeom>
          <a:noFill/>
        </p:spPr>
        <p:txBody>
          <a:bodyPr wrap="square" rtlCol="0">
            <a:spAutoFit/>
          </a:bodyPr>
          <a:lstStyle/>
          <a:p>
            <a:r>
              <a:rPr lang="en-US" sz="1000" b="1" dirty="0">
                <a:solidFill>
                  <a:srgbClr val="012F46"/>
                </a:solidFill>
                <a:latin typeface="Arial" panose="020B0604020202020204" pitchFamily="34" charset="0"/>
                <a:cs typeface="Arial" panose="020B0604020202020204" pitchFamily="34" charset="0"/>
              </a:rPr>
              <a:t>An initiative of Enterprise Ireland</a:t>
            </a:r>
            <a:br>
              <a:rPr lang="en-US" sz="1000" b="1" dirty="0">
                <a:solidFill>
                  <a:srgbClr val="012F46"/>
                </a:solidFill>
                <a:latin typeface="Arial" panose="020B0604020202020204" pitchFamily="34" charset="0"/>
                <a:cs typeface="Arial" panose="020B0604020202020204" pitchFamily="34" charset="0"/>
              </a:rPr>
            </a:br>
            <a:r>
              <a:rPr lang="en-US" sz="1000" b="1" dirty="0">
                <a:solidFill>
                  <a:srgbClr val="012F46"/>
                </a:solidFill>
                <a:latin typeface="Arial" panose="020B0604020202020204" pitchFamily="34" charset="0"/>
                <a:cs typeface="Arial" panose="020B0604020202020204" pitchFamily="34" charset="0"/>
              </a:rPr>
              <a:t>under the Housing For All Plan. </a:t>
            </a:r>
          </a:p>
        </p:txBody>
      </p:sp>
      <p:sp>
        <p:nvSpPr>
          <p:cNvPr id="13" name="TextBox 12">
            <a:extLst>
              <a:ext uri="{FF2B5EF4-FFF2-40B4-BE49-F238E27FC236}">
                <a16:creationId xmlns:a16="http://schemas.microsoft.com/office/drawing/2014/main" xmlns="" id="{DAF0FC62-D72E-4753-A554-C21C7A6958DC}"/>
              </a:ext>
            </a:extLst>
          </p:cNvPr>
          <p:cNvSpPr txBox="1"/>
          <p:nvPr/>
        </p:nvSpPr>
        <p:spPr>
          <a:xfrm>
            <a:off x="5250110" y="1957059"/>
            <a:ext cx="6097712" cy="4401205"/>
          </a:xfrm>
          <a:prstGeom prst="rect">
            <a:avLst/>
          </a:prstGeom>
          <a:noFill/>
        </p:spPr>
        <p:txBody>
          <a:bodyPr wrap="square">
            <a:spAutoFit/>
          </a:bodyPr>
          <a:lstStyle/>
          <a:p>
            <a:pPr marL="0" indent="0">
              <a:buFont typeface="Arial" panose="020B0604020202020204" pitchFamily="34" charset="0"/>
              <a:buNone/>
            </a:pPr>
            <a:r>
              <a:rPr lang="en-IE" sz="2800" dirty="0"/>
              <a:t>One to one conversations with 25+ companies responsible for more than 6,000 units per annum. </a:t>
            </a:r>
          </a:p>
          <a:p>
            <a:pPr marL="0" indent="0">
              <a:buFont typeface="Arial" panose="020B0604020202020204" pitchFamily="34" charset="0"/>
              <a:buNone/>
            </a:pPr>
            <a:endParaRPr lang="en-IE" sz="2800" dirty="0"/>
          </a:p>
          <a:p>
            <a:pPr marL="0" indent="0">
              <a:buFont typeface="Arial" panose="020B0604020202020204" pitchFamily="34" charset="0"/>
              <a:buNone/>
            </a:pPr>
            <a:r>
              <a:rPr lang="en-IE" sz="2800" dirty="0"/>
              <a:t>Labour #1 constraint for growth.</a:t>
            </a:r>
          </a:p>
          <a:p>
            <a:pPr marL="0" indent="0">
              <a:buFont typeface="Arial" panose="020B0604020202020204" pitchFamily="34" charset="0"/>
              <a:buNone/>
            </a:pPr>
            <a:endParaRPr lang="en-IE" sz="2800" dirty="0"/>
          </a:p>
          <a:p>
            <a:pPr marL="0" indent="0">
              <a:buFont typeface="Arial" panose="020B0604020202020204" pitchFamily="34" charset="0"/>
              <a:buNone/>
            </a:pPr>
            <a:r>
              <a:rPr lang="en-IE" sz="2800" dirty="0"/>
              <a:t>Funding for:</a:t>
            </a:r>
          </a:p>
          <a:p>
            <a:pPr marL="0" indent="0">
              <a:buFont typeface="Arial" panose="020B0604020202020204" pitchFamily="34" charset="0"/>
              <a:buNone/>
            </a:pPr>
            <a:r>
              <a:rPr lang="en-IE" sz="2800" dirty="0"/>
              <a:t>Productivity training</a:t>
            </a:r>
          </a:p>
          <a:p>
            <a:pPr marL="0" indent="0">
              <a:buFont typeface="Arial" panose="020B0604020202020204" pitchFamily="34" charset="0"/>
              <a:buNone/>
            </a:pPr>
            <a:r>
              <a:rPr lang="en-IE" sz="2800" dirty="0"/>
              <a:t>New technology tools</a:t>
            </a:r>
          </a:p>
          <a:p>
            <a:pPr marL="0" indent="0">
              <a:buFont typeface="Arial" panose="020B0604020202020204" pitchFamily="34" charset="0"/>
              <a:buNone/>
            </a:pPr>
            <a:r>
              <a:rPr lang="en-IE" sz="2800" dirty="0"/>
              <a:t>Innovation in offsite manufacturing</a:t>
            </a:r>
          </a:p>
        </p:txBody>
      </p:sp>
      <p:pic>
        <p:nvPicPr>
          <p:cNvPr id="14" name="Picture 13">
            <a:extLst>
              <a:ext uri="{FF2B5EF4-FFF2-40B4-BE49-F238E27FC236}">
                <a16:creationId xmlns:a16="http://schemas.microsoft.com/office/drawing/2014/main" xmlns="" id="{654BB58F-C7B5-4FB8-966D-15266206BD3E}"/>
              </a:ext>
            </a:extLst>
          </p:cNvPr>
          <p:cNvPicPr>
            <a:picLocks noChangeAspect="1"/>
          </p:cNvPicPr>
          <p:nvPr/>
        </p:nvPicPr>
        <p:blipFill rotWithShape="1">
          <a:blip r:embed="rId3"/>
          <a:srcRect r="2068"/>
          <a:stretch/>
        </p:blipFill>
        <p:spPr>
          <a:xfrm>
            <a:off x="170623" y="1084356"/>
            <a:ext cx="4090984" cy="5761037"/>
          </a:xfrm>
          <a:prstGeom prst="rect">
            <a:avLst/>
          </a:prstGeom>
        </p:spPr>
      </p:pic>
    </p:spTree>
    <p:extLst>
      <p:ext uri="{BB962C8B-B14F-4D97-AF65-F5344CB8AC3E}">
        <p14:creationId xmlns:p14="http://schemas.microsoft.com/office/powerpoint/2010/main" xmlns="" val="3700634713"/>
      </p:ext>
    </p:extLst>
  </p:cSld>
  <p:clrMapOvr>
    <a:masterClrMapping/>
  </p:clrMapOvr>
</p:sld>
</file>

<file path=ppt/theme/theme1.xml><?xml version="1.0" encoding="utf-8"?>
<a:theme xmlns:a="http://schemas.openxmlformats.org/drawingml/2006/main" name="Office Theme">
  <a:themeElements>
    <a:clrScheme name="Custom 4">
      <a:dk1>
        <a:srgbClr val="545658"/>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8585</TotalTime>
  <Words>561</Words>
  <Application>Microsoft Office PowerPoint</Application>
  <PresentationFormat>Custom</PresentationFormat>
  <Paragraphs>95</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[INSERT WEBINAR TITLE]</vt:lpstr>
      <vt:lpstr>Slide 2</vt:lpstr>
      <vt:lpstr>Slide 3</vt:lpstr>
      <vt:lpstr>Enterprise Ireland High Tech Construction Activity </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Dominique Ellickson</dc:creator>
  <cp:lastModifiedBy>boxmedia</cp:lastModifiedBy>
  <cp:revision>49</cp:revision>
  <dcterms:created xsi:type="dcterms:W3CDTF">2021-01-15T17:59:57Z</dcterms:created>
  <dcterms:modified xsi:type="dcterms:W3CDTF">2022-09-01T13:39:54Z</dcterms:modified>
</cp:coreProperties>
</file>