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412" r:id="rId5"/>
    <p:sldId id="424" r:id="rId6"/>
    <p:sldId id="256" r:id="rId7"/>
    <p:sldId id="420" r:id="rId8"/>
    <p:sldId id="415" r:id="rId9"/>
    <p:sldId id="416" r:id="rId10"/>
    <p:sldId id="422" r:id="rId11"/>
    <p:sldId id="425" r:id="rId12"/>
    <p:sldId id="419" r:id="rId13"/>
    <p:sldId id="421" r:id="rId14"/>
    <p:sldId id="423" r:id="rId15"/>
    <p:sldId id="417" r:id="rId16"/>
    <p:sldId id="427" r:id="rId17"/>
    <p:sldId id="426" r:id="rId18"/>
    <p:sldId id="411" r:id="rId19"/>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llickson" initials="DE" lastIdx="3" clrIdx="0">
    <p:extLst>
      <p:ext uri="{19B8F6BF-5375-455C-9EA6-DF929625EA0E}">
        <p15:presenceInfo xmlns:p15="http://schemas.microsoft.com/office/powerpoint/2012/main" xmlns="" userId="e57dc819dc7712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C0B8"/>
    <a:srgbClr val="929699"/>
    <a:srgbClr val="BEBCB1"/>
    <a:srgbClr val="E9E9EA"/>
    <a:srgbClr val="555658"/>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8E8E8-1A57-4999-A640-401E1B9616A7}" v="23" dt="2023-11-30T13:17:44.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4"/>
    <p:restoredTop sz="91367" autoAdjust="0"/>
  </p:normalViewPr>
  <p:slideViewPr>
    <p:cSldViewPr snapToGrid="0" snapToObjects="1">
      <p:cViewPr varScale="1">
        <p:scale>
          <a:sx n="66" d="100"/>
          <a:sy n="66" d="100"/>
        </p:scale>
        <p:origin x="-78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Harrington" userId="75a7c750-89a4-4991-b7f0-1fe36d3b1692" providerId="ADAL" clId="{2108E8E8-1A57-4999-A640-401E1B9616A7}"/>
    <pc:docChg chg="custSel modSld sldOrd modShowInfo">
      <pc:chgData name="Elaine Harrington" userId="75a7c750-89a4-4991-b7f0-1fe36d3b1692" providerId="ADAL" clId="{2108E8E8-1A57-4999-A640-401E1B9616A7}" dt="2023-11-30T13:21:20.536" v="199" actId="1076"/>
      <pc:docMkLst>
        <pc:docMk/>
      </pc:docMkLst>
      <pc:sldChg chg="modSp mod">
        <pc:chgData name="Elaine Harrington" userId="75a7c750-89a4-4991-b7f0-1fe36d3b1692" providerId="ADAL" clId="{2108E8E8-1A57-4999-A640-401E1B9616A7}" dt="2023-11-30T13:21:20.536" v="199" actId="1076"/>
        <pc:sldMkLst>
          <pc:docMk/>
          <pc:sldMk cId="1977079455" sldId="411"/>
        </pc:sldMkLst>
        <pc:spChg chg="mod">
          <ac:chgData name="Elaine Harrington" userId="75a7c750-89a4-4991-b7f0-1fe36d3b1692" providerId="ADAL" clId="{2108E8E8-1A57-4999-A640-401E1B9616A7}" dt="2023-11-30T13:21:20.536" v="199" actId="1076"/>
          <ac:spMkLst>
            <pc:docMk/>
            <pc:sldMk cId="1977079455" sldId="411"/>
            <ac:spMk id="2" creationId="{1FD4EB95-9701-68B9-CF48-2648CEA6D928}"/>
          </ac:spMkLst>
        </pc:spChg>
      </pc:sldChg>
      <pc:sldChg chg="addSp delSp modSp mod">
        <pc:chgData name="Elaine Harrington" userId="75a7c750-89a4-4991-b7f0-1fe36d3b1692" providerId="ADAL" clId="{2108E8E8-1A57-4999-A640-401E1B9616A7}" dt="2023-11-30T13:13:01.915" v="45" actId="20577"/>
        <pc:sldMkLst>
          <pc:docMk/>
          <pc:sldMk cId="4026938032" sldId="417"/>
        </pc:sldMkLst>
        <pc:spChg chg="mod">
          <ac:chgData name="Elaine Harrington" userId="75a7c750-89a4-4991-b7f0-1fe36d3b1692" providerId="ADAL" clId="{2108E8E8-1A57-4999-A640-401E1B9616A7}" dt="2023-11-30T13:09:12.929" v="23" actId="20577"/>
          <ac:spMkLst>
            <pc:docMk/>
            <pc:sldMk cId="4026938032" sldId="417"/>
            <ac:spMk id="4" creationId="{F0484195-9E2C-119C-B28E-19D43D1BF4CA}"/>
          </ac:spMkLst>
        </pc:spChg>
        <pc:spChg chg="mod">
          <ac:chgData name="Elaine Harrington" userId="75a7c750-89a4-4991-b7f0-1fe36d3b1692" providerId="ADAL" clId="{2108E8E8-1A57-4999-A640-401E1B9616A7}" dt="2023-11-30T13:13:01.915" v="45" actId="20577"/>
          <ac:spMkLst>
            <pc:docMk/>
            <pc:sldMk cId="4026938032" sldId="417"/>
            <ac:spMk id="13" creationId="{948FC538-FC6A-B8A9-BAAC-B6E831A39EEB}"/>
          </ac:spMkLst>
        </pc:spChg>
        <pc:graphicFrameChg chg="add mod">
          <ac:chgData name="Elaine Harrington" userId="75a7c750-89a4-4991-b7f0-1fe36d3b1692" providerId="ADAL" clId="{2108E8E8-1A57-4999-A640-401E1B9616A7}" dt="2023-11-30T13:12:51.530" v="29" actId="14100"/>
          <ac:graphicFrameMkLst>
            <pc:docMk/>
            <pc:sldMk cId="4026938032" sldId="417"/>
            <ac:graphicFrameMk id="3" creationId="{C82EDF60-2D85-2259-35A4-8627D5E55C70}"/>
          </ac:graphicFrameMkLst>
        </pc:graphicFrameChg>
        <pc:graphicFrameChg chg="del">
          <ac:chgData name="Elaine Harrington" userId="75a7c750-89a4-4991-b7f0-1fe36d3b1692" providerId="ADAL" clId="{2108E8E8-1A57-4999-A640-401E1B9616A7}" dt="2023-11-30T13:12:41.135" v="24" actId="478"/>
          <ac:graphicFrameMkLst>
            <pc:docMk/>
            <pc:sldMk cId="4026938032" sldId="417"/>
            <ac:graphicFrameMk id="9" creationId="{34A314CF-5397-8448-057F-9EDBA158576E}"/>
          </ac:graphicFrameMkLst>
        </pc:graphicFrameChg>
      </pc:sldChg>
      <pc:sldChg chg="ord">
        <pc:chgData name="Elaine Harrington" userId="75a7c750-89a4-4991-b7f0-1fe36d3b1692" providerId="ADAL" clId="{2108E8E8-1A57-4999-A640-401E1B9616A7}" dt="2023-11-30T13:08:36.901" v="1"/>
        <pc:sldMkLst>
          <pc:docMk/>
          <pc:sldMk cId="1731497325" sldId="426"/>
        </pc:sldMkLst>
      </pc:sldChg>
      <pc:sldChg chg="addSp delSp modSp mod modNotesTx">
        <pc:chgData name="Elaine Harrington" userId="75a7c750-89a4-4991-b7f0-1fe36d3b1692" providerId="ADAL" clId="{2108E8E8-1A57-4999-A640-401E1B9616A7}" dt="2023-11-30T13:20:14.665" v="175" actId="313"/>
        <pc:sldMkLst>
          <pc:docMk/>
          <pc:sldMk cId="579177142" sldId="427"/>
        </pc:sldMkLst>
        <pc:spChg chg="mod">
          <ac:chgData name="Elaine Harrington" userId="75a7c750-89a4-4991-b7f0-1fe36d3b1692" providerId="ADAL" clId="{2108E8E8-1A57-4999-A640-401E1B9616A7}" dt="2023-11-30T13:16:31.922" v="90" actId="20577"/>
          <ac:spMkLst>
            <pc:docMk/>
            <pc:sldMk cId="579177142" sldId="427"/>
            <ac:spMk id="3" creationId="{B307C56A-2220-B07C-EA7E-67741C6A872B}"/>
          </ac:spMkLst>
        </pc:spChg>
        <pc:spChg chg="mod">
          <ac:chgData name="Elaine Harrington" userId="75a7c750-89a4-4991-b7f0-1fe36d3b1692" providerId="ADAL" clId="{2108E8E8-1A57-4999-A640-401E1B9616A7}" dt="2023-11-30T13:08:55.139" v="2" actId="20577"/>
          <ac:spMkLst>
            <pc:docMk/>
            <pc:sldMk cId="579177142" sldId="427"/>
            <ac:spMk id="4" creationId="{F0484195-9E2C-119C-B28E-19D43D1BF4CA}"/>
          </ac:spMkLst>
        </pc:spChg>
        <pc:spChg chg="mod">
          <ac:chgData name="Elaine Harrington" userId="75a7c750-89a4-4991-b7f0-1fe36d3b1692" providerId="ADAL" clId="{2108E8E8-1A57-4999-A640-401E1B9616A7}" dt="2023-11-30T13:14:19.914" v="51" actId="1076"/>
          <ac:spMkLst>
            <pc:docMk/>
            <pc:sldMk cId="579177142" sldId="427"/>
            <ac:spMk id="8" creationId="{E18EF5C3-25BF-6CF9-ACE0-4F2454B5627B}"/>
          </ac:spMkLst>
        </pc:spChg>
        <pc:picChg chg="add del mod">
          <ac:chgData name="Elaine Harrington" userId="75a7c750-89a4-4991-b7f0-1fe36d3b1692" providerId="ADAL" clId="{2108E8E8-1A57-4999-A640-401E1B9616A7}" dt="2023-11-30T13:17:26.468" v="146" actId="478"/>
          <ac:picMkLst>
            <pc:docMk/>
            <pc:sldMk cId="579177142" sldId="427"/>
            <ac:picMk id="6" creationId="{9068D3BF-7334-E407-364B-42CE4EAA897B}"/>
          </ac:picMkLst>
        </pc:picChg>
        <pc:picChg chg="add del mod">
          <ac:chgData name="Elaine Harrington" userId="75a7c750-89a4-4991-b7f0-1fe36d3b1692" providerId="ADAL" clId="{2108E8E8-1A57-4999-A640-401E1B9616A7}" dt="2023-11-30T13:16:01.114" v="61" actId="478"/>
          <ac:picMkLst>
            <pc:docMk/>
            <pc:sldMk cId="579177142" sldId="427"/>
            <ac:picMk id="1026" creationId="{6C5688DA-3AEE-B510-DC2D-D5042A598F35}"/>
          </ac:picMkLst>
        </pc:picChg>
        <pc:picChg chg="add mod">
          <ac:chgData name="Elaine Harrington" userId="75a7c750-89a4-4991-b7f0-1fe36d3b1692" providerId="ADAL" clId="{2108E8E8-1A57-4999-A640-401E1B9616A7}" dt="2023-11-30T13:15:17.233" v="58" actId="1076"/>
          <ac:picMkLst>
            <pc:docMk/>
            <pc:sldMk cId="579177142" sldId="427"/>
            <ac:picMk id="1028" creationId="{0EBEAA67-B86E-8D41-BFBD-2E86C99C3D05}"/>
          </ac:picMkLst>
        </pc:picChg>
        <pc:picChg chg="add mod">
          <ac:chgData name="Elaine Harrington" userId="75a7c750-89a4-4991-b7f0-1fe36d3b1692" providerId="ADAL" clId="{2108E8E8-1A57-4999-A640-401E1B9616A7}" dt="2023-11-30T13:17:44.056" v="152" actId="14100"/>
          <ac:picMkLst>
            <pc:docMk/>
            <pc:sldMk cId="579177142" sldId="427"/>
            <ac:picMk id="1030" creationId="{B9D668D2-5763-E6EF-BA99-2C2B75C3C55B}"/>
          </ac:picMkLst>
        </pc:picChg>
        <pc:picChg chg="del">
          <ac:chgData name="Elaine Harrington" userId="75a7c750-89a4-4991-b7f0-1fe36d3b1692" providerId="ADAL" clId="{2108E8E8-1A57-4999-A640-401E1B9616A7}" dt="2023-11-30T13:14:01.338" v="46" actId="478"/>
          <ac:picMkLst>
            <pc:docMk/>
            <pc:sldMk cId="579177142" sldId="427"/>
            <ac:picMk id="3074" creationId="{8E04E61B-863C-18A5-4B2E-115D75F1142D}"/>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E" dirty="0"/>
              <a:t>Process</a:t>
            </a:r>
            <a:r>
              <a:rPr lang="en-IE" baseline="0" dirty="0"/>
              <a:t> &amp; Lead time timescales</a:t>
            </a:r>
            <a:endParaRPr lang="en-IE" dirty="0"/>
          </a:p>
        </c:rich>
      </c:tx>
      <c:spPr>
        <a:noFill/>
        <a:ln>
          <a:noFill/>
        </a:ln>
        <a:effectLst/>
      </c:spPr>
    </c:title>
    <c:plotArea>
      <c:layout/>
      <c:barChart>
        <c:barDir val="col"/>
        <c:grouping val="clustered"/>
        <c:ser>
          <c:idx val="0"/>
          <c:order val="0"/>
          <c:tx>
            <c:strRef>
              <c:f>Sheet1!$B$3</c:f>
              <c:strCache>
                <c:ptCount val="1"/>
                <c:pt idx="0">
                  <c:v>Manual Process hours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Sheet1!$C$3</c:f>
              <c:numCache>
                <c:formatCode>h:mm:ss</c:formatCode>
                <c:ptCount val="1"/>
                <c:pt idx="0">
                  <c:v>0.72233796296296282</c:v>
                </c:pt>
              </c:numCache>
            </c:numRef>
          </c:val>
          <c:extLst xmlns:c16r2="http://schemas.microsoft.com/office/drawing/2015/06/chart">
            <c:ext xmlns:c16="http://schemas.microsoft.com/office/drawing/2014/chart" uri="{C3380CC4-5D6E-409C-BE32-E72D297353CC}">
              <c16:uniqueId val="{00000000-207F-4FF9-BE77-EC30C69E1706}"/>
            </c:ext>
          </c:extLst>
        </c:ser>
        <c:ser>
          <c:idx val="1"/>
          <c:order val="1"/>
          <c:tx>
            <c:strRef>
              <c:f>Sheet1!$B$4</c:f>
              <c:strCache>
                <c:ptCount val="1"/>
                <c:pt idx="0">
                  <c:v>Digital Process 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Sheet1!$C$4</c:f>
              <c:numCache>
                <c:formatCode>[h]:mm:ss</c:formatCode>
                <c:ptCount val="1"/>
                <c:pt idx="0">
                  <c:v>2.3715277777777787E-2</c:v>
                </c:pt>
              </c:numCache>
            </c:numRef>
          </c:val>
          <c:extLst xmlns:c16r2="http://schemas.microsoft.com/office/drawing/2015/06/chart">
            <c:ext xmlns:c16="http://schemas.microsoft.com/office/drawing/2014/chart" uri="{C3380CC4-5D6E-409C-BE32-E72D297353CC}">
              <c16:uniqueId val="{00000001-207F-4FF9-BE77-EC30C69E1706}"/>
            </c:ext>
          </c:extLst>
        </c:ser>
        <c:dLbls>
          <c:showVal val="1"/>
        </c:dLbls>
        <c:gapWidth val="100"/>
        <c:overlap val="-24"/>
        <c:axId val="136491776"/>
        <c:axId val="136493312"/>
      </c:barChart>
      <c:catAx>
        <c:axId val="136491776"/>
        <c:scaling>
          <c:orientation val="minMax"/>
        </c:scaling>
        <c:axPos val="b"/>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6493312"/>
        <c:crosses val="autoZero"/>
        <c:auto val="1"/>
        <c:lblAlgn val="ctr"/>
        <c:lblOffset val="100"/>
      </c:catAx>
      <c:valAx>
        <c:axId val="136493312"/>
        <c:scaling>
          <c:orientation val="minMax"/>
        </c:scaling>
        <c:axPos val="l"/>
        <c:majorGridlines>
          <c:spPr>
            <a:ln w="9525" cap="flat" cmpd="sng" algn="ctr">
              <a:solidFill>
                <a:schemeClr val="lt1">
                  <a:lumMod val="95000"/>
                  <a:alpha val="10000"/>
                </a:schemeClr>
              </a:solidFill>
              <a:round/>
            </a:ln>
            <a:effectLst/>
          </c:spPr>
        </c:majorGridlines>
        <c:numFmt formatCode="h:mm:ss"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64917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IE"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CC01939-2A03-4630-8B9C-01ACF0EB9548}" type="datetimeFigureOut">
              <a:rPr lang="en-IE" smtClean="0"/>
              <a:pPr/>
              <a:t>01/12/2023</a:t>
            </a:fld>
            <a:endParaRPr lang="en-IE"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IE"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IE"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0E1D655-38D4-42F6-8952-18B19654CA0D}" type="slidenum">
              <a:rPr lang="en-IE" smtClean="0"/>
              <a:pPr/>
              <a:t>‹#›</a:t>
            </a:fld>
            <a:endParaRPr lang="en-IE" dirty="0"/>
          </a:p>
        </p:txBody>
      </p:sp>
    </p:spTree>
    <p:extLst>
      <p:ext uri="{BB962C8B-B14F-4D97-AF65-F5344CB8AC3E}">
        <p14:creationId xmlns:p14="http://schemas.microsoft.com/office/powerpoint/2010/main" xmlns="" val="42830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kern="100" dirty="0">
                <a:effectLst/>
                <a:latin typeface="Calibri" panose="020F0502020204030204" pitchFamily="34" charset="0"/>
                <a:ea typeface="Calibri" panose="020F0502020204030204" pitchFamily="34" charset="0"/>
                <a:cs typeface="Arial" panose="020B0604020202020204" pitchFamily="34" charset="0"/>
              </a:rPr>
              <a:t>Suir Engineering is an Irish Contractor that has near 40 years’ experience in delivering mechanical, electrical and instrumentation (M,E&amp;I) services. We are leading the way in the industry within Europe, employing more than 2000 people and expected turnover of over €400 million in 2023.   The sectors in which Suir Engineering operates include data centres, energy power &amp; renewables, pharmaceutical and food &amp; beverage.  Suir Engineering's recurring customers both in Ireland and overseas account for most of its business. Suir continuously examines each client's operations to better comprehend their specific needs and sets in place the structures that will enable it to do so.  </a:t>
            </a:r>
          </a:p>
          <a:p>
            <a:r>
              <a:rPr lang="en-IE" sz="1800" kern="100" dirty="0">
                <a:effectLst/>
                <a:latin typeface="Calibri" panose="020F0502020204030204" pitchFamily="34" charset="0"/>
                <a:ea typeface="Calibri" panose="020F0502020204030204" pitchFamily="34" charset="0"/>
                <a:cs typeface="Arial" panose="020B0604020202020204" pitchFamily="34" charset="0"/>
              </a:rPr>
              <a:t> </a:t>
            </a:r>
          </a:p>
          <a:p>
            <a:r>
              <a:rPr lang="en-IE" sz="1800" kern="100" dirty="0">
                <a:effectLst/>
                <a:latin typeface="Calibri" panose="020F0502020204030204" pitchFamily="34" charset="0"/>
                <a:ea typeface="Calibri" panose="020F0502020204030204" pitchFamily="34" charset="0"/>
                <a:cs typeface="Arial" panose="020B0604020202020204" pitchFamily="34" charset="0"/>
              </a:rPr>
              <a:t>John Kelly, who just assumed CEO at Suir Engineering, will guide the company in positioning itself for the future and the enormous growth prospects that the company has while ensuring that we continue to deliver high standards of performance that our customers have come to expect.</a:t>
            </a:r>
          </a:p>
          <a:p>
            <a:r>
              <a:rPr lang="en-IE" sz="1800" b="1" kern="100" dirty="0">
                <a:effectLst/>
                <a:latin typeface="Calibri" panose="020F0502020204030204" pitchFamily="34" charset="0"/>
                <a:ea typeface="Calibri" panose="020F0502020204030204" pitchFamily="34" charset="0"/>
                <a:cs typeface="Arial" panose="020B0604020202020204" pitchFamily="34" charset="0"/>
              </a:rPr>
              <a:t>Suir Engineering people</a:t>
            </a:r>
            <a:endParaRPr lang="en-IE" sz="1800" kern="100" dirty="0">
              <a:effectLst/>
              <a:latin typeface="Calibri" panose="020F0502020204030204" pitchFamily="34" charset="0"/>
              <a:ea typeface="Calibri" panose="020F0502020204030204" pitchFamily="34" charset="0"/>
              <a:cs typeface="Arial" panose="020B0604020202020204" pitchFamily="34" charset="0"/>
            </a:endParaRPr>
          </a:p>
          <a:p>
            <a:r>
              <a:rPr lang="en-IE" sz="1800" kern="100" dirty="0">
                <a:effectLst/>
                <a:latin typeface="Calibri" panose="020F0502020204030204" pitchFamily="34" charset="0"/>
                <a:ea typeface="Calibri" panose="020F0502020204030204" pitchFamily="34" charset="0"/>
                <a:cs typeface="Arial" panose="020B0604020202020204" pitchFamily="34" charset="0"/>
              </a:rPr>
              <a:t>The foundation of Suir Engineering's success as a company is its workforce.</a:t>
            </a:r>
          </a:p>
          <a:p>
            <a:r>
              <a:rPr lang="en-IE" sz="1800" kern="100" dirty="0">
                <a:effectLst/>
                <a:latin typeface="Calibri" panose="020F0502020204030204" pitchFamily="34" charset="0"/>
                <a:ea typeface="Calibri" panose="020F0502020204030204" pitchFamily="34" charset="0"/>
                <a:cs typeface="Arial" panose="020B0604020202020204" pitchFamily="34" charset="0"/>
              </a:rPr>
              <a:t>Every member of the team at Suir Engineering is respected, encouraged to accept personal responsibility, and given support to grow and reach their full potential. Suir Engineering has a history of good staff retention and developing talent level to director. </a:t>
            </a:r>
          </a:p>
          <a:p>
            <a:endParaRPr lang="en-IE" dirty="0"/>
          </a:p>
        </p:txBody>
      </p:sp>
      <p:sp>
        <p:nvSpPr>
          <p:cNvPr id="4" name="Slide Number Placeholder 3"/>
          <p:cNvSpPr>
            <a:spLocks noGrp="1"/>
          </p:cNvSpPr>
          <p:nvPr>
            <p:ph type="sldNum" sz="quarter" idx="5"/>
          </p:nvPr>
        </p:nvSpPr>
        <p:spPr/>
        <p:txBody>
          <a:bodyPr/>
          <a:lstStyle/>
          <a:p>
            <a:fld id="{A0E1D655-38D4-42F6-8952-18B19654CA0D}" type="slidenum">
              <a:rPr lang="en-IE" smtClean="0"/>
              <a:pPr/>
              <a:t>2</a:t>
            </a:fld>
            <a:endParaRPr lang="en-IE" dirty="0"/>
          </a:p>
        </p:txBody>
      </p:sp>
    </p:spTree>
    <p:extLst>
      <p:ext uri="{BB962C8B-B14F-4D97-AF65-F5344CB8AC3E}">
        <p14:creationId xmlns:p14="http://schemas.microsoft.com/office/powerpoint/2010/main" xmlns="" val="327111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Note the project should remain with the leader and adapt a CI approach and check in routinely.  Measurement – Identify, document, analyse, store, retrieve your lessons learned</a:t>
            </a:r>
          </a:p>
          <a:p>
            <a:endParaRPr lang="en-IE" dirty="0"/>
          </a:p>
          <a:p>
            <a:endParaRPr lang="en-IE" dirty="0"/>
          </a:p>
        </p:txBody>
      </p:sp>
      <p:sp>
        <p:nvSpPr>
          <p:cNvPr id="4" name="Slide Number Placeholder 3"/>
          <p:cNvSpPr>
            <a:spLocks noGrp="1"/>
          </p:cNvSpPr>
          <p:nvPr>
            <p:ph type="sldNum" sz="quarter" idx="5"/>
          </p:nvPr>
        </p:nvSpPr>
        <p:spPr/>
        <p:txBody>
          <a:bodyPr/>
          <a:lstStyle/>
          <a:p>
            <a:fld id="{A0E1D655-38D4-42F6-8952-18B19654CA0D}" type="slidenum">
              <a:rPr lang="en-IE" smtClean="0"/>
              <a:pPr/>
              <a:t>13</a:t>
            </a:fld>
            <a:endParaRPr lang="en-IE" dirty="0"/>
          </a:p>
        </p:txBody>
      </p:sp>
    </p:spTree>
    <p:extLst>
      <p:ext uri="{BB962C8B-B14F-4D97-AF65-F5344CB8AC3E}">
        <p14:creationId xmlns:p14="http://schemas.microsoft.com/office/powerpoint/2010/main" xmlns="" val="13436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Manual process was a triplicate book format and involved a large volume of overprocessing, waiting, utilised staff, bottlenecks.</a:t>
            </a:r>
          </a:p>
          <a:p>
            <a:r>
              <a:rPr lang="en-IE" dirty="0"/>
              <a:t>Improve efficiencies was to eliminate waste – TIMWOODS</a:t>
            </a:r>
          </a:p>
          <a:p>
            <a:r>
              <a:rPr lang="en-IE" dirty="0"/>
              <a:t>Digitalise process was a two step trial first via Excel/Adobe and then build a customised app to suit.</a:t>
            </a:r>
          </a:p>
        </p:txBody>
      </p:sp>
      <p:sp>
        <p:nvSpPr>
          <p:cNvPr id="4" name="Slide Number Placeholder 3"/>
          <p:cNvSpPr>
            <a:spLocks noGrp="1"/>
          </p:cNvSpPr>
          <p:nvPr>
            <p:ph type="sldNum" sz="quarter" idx="5"/>
          </p:nvPr>
        </p:nvSpPr>
        <p:spPr/>
        <p:txBody>
          <a:bodyPr/>
          <a:lstStyle/>
          <a:p>
            <a:fld id="{A0E1D655-38D4-42F6-8952-18B19654CA0D}" type="slidenum">
              <a:rPr lang="en-IE" smtClean="0"/>
              <a:pPr/>
              <a:t>4</a:t>
            </a:fld>
            <a:endParaRPr lang="en-IE" dirty="0"/>
          </a:p>
        </p:txBody>
      </p:sp>
    </p:spTree>
    <p:extLst>
      <p:ext uri="{BB962C8B-B14F-4D97-AF65-F5344CB8AC3E}">
        <p14:creationId xmlns:p14="http://schemas.microsoft.com/office/powerpoint/2010/main" xmlns="" val="43889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Step by step list your processes, get the lead time and process time. Do not proceed to digitalise at this point – it is too early.</a:t>
            </a:r>
          </a:p>
          <a:p>
            <a:endParaRPr lang="en-IE" dirty="0"/>
          </a:p>
        </p:txBody>
      </p:sp>
      <p:sp>
        <p:nvSpPr>
          <p:cNvPr id="4" name="Slide Number Placeholder 3"/>
          <p:cNvSpPr>
            <a:spLocks noGrp="1"/>
          </p:cNvSpPr>
          <p:nvPr>
            <p:ph type="sldNum" sz="quarter" idx="5"/>
          </p:nvPr>
        </p:nvSpPr>
        <p:spPr/>
        <p:txBody>
          <a:bodyPr/>
          <a:lstStyle/>
          <a:p>
            <a:fld id="{A0E1D655-38D4-42F6-8952-18B19654CA0D}" type="slidenum">
              <a:rPr lang="en-IE" smtClean="0"/>
              <a:pPr/>
              <a:t>5</a:t>
            </a:fld>
            <a:endParaRPr lang="en-IE" dirty="0"/>
          </a:p>
        </p:txBody>
      </p:sp>
    </p:spTree>
    <p:extLst>
      <p:ext uri="{BB962C8B-B14F-4D97-AF65-F5344CB8AC3E}">
        <p14:creationId xmlns:p14="http://schemas.microsoft.com/office/powerpoint/2010/main" xmlns="" val="11741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End to end process, collaboration of teams, identify waste.</a:t>
            </a:r>
          </a:p>
        </p:txBody>
      </p:sp>
      <p:sp>
        <p:nvSpPr>
          <p:cNvPr id="4" name="Slide Number Placeholder 3"/>
          <p:cNvSpPr>
            <a:spLocks noGrp="1"/>
          </p:cNvSpPr>
          <p:nvPr>
            <p:ph type="sldNum" sz="quarter" idx="5"/>
          </p:nvPr>
        </p:nvSpPr>
        <p:spPr/>
        <p:txBody>
          <a:bodyPr/>
          <a:lstStyle/>
          <a:p>
            <a:fld id="{A0E1D655-38D4-42F6-8952-18B19654CA0D}" type="slidenum">
              <a:rPr lang="en-IE" smtClean="0"/>
              <a:pPr/>
              <a:t>6</a:t>
            </a:fld>
            <a:endParaRPr lang="en-IE" dirty="0"/>
          </a:p>
        </p:txBody>
      </p:sp>
    </p:spTree>
    <p:extLst>
      <p:ext uri="{BB962C8B-B14F-4D97-AF65-F5344CB8AC3E}">
        <p14:creationId xmlns:p14="http://schemas.microsoft.com/office/powerpoint/2010/main" xmlns="" val="17536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0E1D655-38D4-42F6-8952-18B19654CA0D}" type="slidenum">
              <a:rPr lang="en-IE" smtClean="0"/>
              <a:pPr/>
              <a:t>7</a:t>
            </a:fld>
            <a:endParaRPr lang="en-IE" dirty="0"/>
          </a:p>
        </p:txBody>
      </p:sp>
    </p:spTree>
    <p:extLst>
      <p:ext uri="{BB962C8B-B14F-4D97-AF65-F5344CB8AC3E}">
        <p14:creationId xmlns:p14="http://schemas.microsoft.com/office/powerpoint/2010/main" xmlns="" val="109103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Scope the entire works, assign the team, root cause any problems in the process – Use A3, clarify the problems, breakdown the problems, root cause, countermeasures, monitor results</a:t>
            </a:r>
          </a:p>
        </p:txBody>
      </p:sp>
      <p:sp>
        <p:nvSpPr>
          <p:cNvPr id="4" name="Slide Number Placeholder 3"/>
          <p:cNvSpPr>
            <a:spLocks noGrp="1"/>
          </p:cNvSpPr>
          <p:nvPr>
            <p:ph type="sldNum" sz="quarter" idx="5"/>
          </p:nvPr>
        </p:nvSpPr>
        <p:spPr/>
        <p:txBody>
          <a:bodyPr/>
          <a:lstStyle/>
          <a:p>
            <a:fld id="{A0E1D655-38D4-42F6-8952-18B19654CA0D}" type="slidenum">
              <a:rPr lang="en-IE" smtClean="0"/>
              <a:pPr/>
              <a:t>8</a:t>
            </a:fld>
            <a:endParaRPr lang="en-IE" dirty="0"/>
          </a:p>
        </p:txBody>
      </p:sp>
    </p:spTree>
    <p:extLst>
      <p:ext uri="{BB962C8B-B14F-4D97-AF65-F5344CB8AC3E}">
        <p14:creationId xmlns:p14="http://schemas.microsoft.com/office/powerpoint/2010/main" xmlns="" val="195764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was perhaps the hardest one to decide on as several stakeholders had a different opinion, it differed from improving the speed of the process, cashflow improvement, accountability and ownership, elimination of waste, improving our carbon footprint, - We defined our digital transformation as the blueprint for the way we do our business</a:t>
            </a:r>
          </a:p>
        </p:txBody>
      </p:sp>
      <p:sp>
        <p:nvSpPr>
          <p:cNvPr id="4" name="Slide Number Placeholder 3"/>
          <p:cNvSpPr>
            <a:spLocks noGrp="1"/>
          </p:cNvSpPr>
          <p:nvPr>
            <p:ph type="sldNum" sz="quarter" idx="5"/>
          </p:nvPr>
        </p:nvSpPr>
        <p:spPr/>
        <p:txBody>
          <a:bodyPr/>
          <a:lstStyle/>
          <a:p>
            <a:fld id="{A0E1D655-38D4-42F6-8952-18B19654CA0D}" type="slidenum">
              <a:rPr lang="en-IE" smtClean="0"/>
              <a:pPr/>
              <a:t>9</a:t>
            </a:fld>
            <a:endParaRPr lang="en-IE" dirty="0"/>
          </a:p>
        </p:txBody>
      </p:sp>
    </p:spTree>
    <p:extLst>
      <p:ext uri="{BB962C8B-B14F-4D97-AF65-F5344CB8AC3E}">
        <p14:creationId xmlns:p14="http://schemas.microsoft.com/office/powerpoint/2010/main" xmlns="" val="242974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IE" sz="19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Emphasize that it's not just about technology but also about changing the way business operates and delivers value.</a:t>
            </a:r>
            <a:endParaRPr lang="en-IE" sz="19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IE" dirty="0"/>
              <a:t>You must weigh up the benefits of adding a digital service to your improvement, making something digital does not ensure it becomes efficient.</a:t>
            </a:r>
          </a:p>
          <a:p>
            <a:r>
              <a:rPr lang="en-IE" dirty="0"/>
              <a:t>Customer-centric – feedback, regular reviews, interactions with customers. Adapt to learning, find your people, keep eye on what others are doing.  </a:t>
            </a:r>
          </a:p>
          <a:p>
            <a:r>
              <a:rPr lang="en-IE" dirty="0"/>
              <a:t>Construction trends – Virtual design and BIM to improve schedule and budgets, Prefab and modular construction, Smart Cities, Green buildings, Drone technology, Safety, Diversity in labour force, material costs, and the use of 3D printing, Robotics and automation.  </a:t>
            </a:r>
          </a:p>
        </p:txBody>
      </p:sp>
      <p:sp>
        <p:nvSpPr>
          <p:cNvPr id="4" name="Slide Number Placeholder 3"/>
          <p:cNvSpPr>
            <a:spLocks noGrp="1"/>
          </p:cNvSpPr>
          <p:nvPr>
            <p:ph type="sldNum" sz="quarter" idx="5"/>
          </p:nvPr>
        </p:nvSpPr>
        <p:spPr/>
        <p:txBody>
          <a:bodyPr/>
          <a:lstStyle/>
          <a:p>
            <a:fld id="{A0E1D655-38D4-42F6-8952-18B19654CA0D}" type="slidenum">
              <a:rPr lang="en-IE" smtClean="0"/>
              <a:pPr/>
              <a:t>10</a:t>
            </a:fld>
            <a:endParaRPr lang="en-IE" dirty="0"/>
          </a:p>
        </p:txBody>
      </p:sp>
    </p:spTree>
    <p:extLst>
      <p:ext uri="{BB962C8B-B14F-4D97-AF65-F5344CB8AC3E}">
        <p14:creationId xmlns:p14="http://schemas.microsoft.com/office/powerpoint/2010/main" xmlns="" val="22629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Note the project should remain with the leader and adapt a CI approach and check in routinely.  Measurement</a:t>
            </a:r>
          </a:p>
          <a:p>
            <a:endParaRPr lang="en-IE" dirty="0"/>
          </a:p>
          <a:p>
            <a:endParaRPr lang="en-IE" dirty="0"/>
          </a:p>
        </p:txBody>
      </p:sp>
      <p:sp>
        <p:nvSpPr>
          <p:cNvPr id="4" name="Slide Number Placeholder 3"/>
          <p:cNvSpPr>
            <a:spLocks noGrp="1"/>
          </p:cNvSpPr>
          <p:nvPr>
            <p:ph type="sldNum" sz="quarter" idx="5"/>
          </p:nvPr>
        </p:nvSpPr>
        <p:spPr/>
        <p:txBody>
          <a:bodyPr/>
          <a:lstStyle/>
          <a:p>
            <a:fld id="{A0E1D655-38D4-42F6-8952-18B19654CA0D}" type="slidenum">
              <a:rPr lang="en-IE" smtClean="0"/>
              <a:pPr/>
              <a:t>12</a:t>
            </a:fld>
            <a:endParaRPr lang="en-IE" dirty="0"/>
          </a:p>
        </p:txBody>
      </p:sp>
    </p:spTree>
    <p:extLst>
      <p:ext uri="{BB962C8B-B14F-4D97-AF65-F5344CB8AC3E}">
        <p14:creationId xmlns:p14="http://schemas.microsoft.com/office/powerpoint/2010/main" xmlns="" val="349666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72195-F128-6849-85CA-B986274F8D88}"/>
              </a:ext>
            </a:extLst>
          </p:cNvPr>
          <p:cNvSpPr>
            <a:spLocks noGrp="1"/>
          </p:cNvSpPr>
          <p:nvPr>
            <p:ph type="ctrTitle" hasCustomPrompt="1"/>
          </p:nvPr>
        </p:nvSpPr>
        <p:spPr>
          <a:xfrm>
            <a:off x="3683001" y="1541463"/>
            <a:ext cx="8597900" cy="2387600"/>
          </a:xfrm>
        </p:spPr>
        <p:txBody>
          <a:bodyPr anchor="b">
            <a:normAutofit/>
          </a:bodyPr>
          <a:lstStyle>
            <a:lvl1pPr algn="ctr">
              <a:defRPr sz="4100" baseline="0">
                <a:solidFill>
                  <a:srgbClr val="555658"/>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8888422A-FAAC-114D-9EC0-0E0DD0F089EC}"/>
              </a:ext>
            </a:extLst>
          </p:cNvPr>
          <p:cNvSpPr>
            <a:spLocks noGrp="1"/>
          </p:cNvSpPr>
          <p:nvPr>
            <p:ph type="subTitle" idx="1"/>
          </p:nvPr>
        </p:nvSpPr>
        <p:spPr>
          <a:xfrm>
            <a:off x="3762375" y="4404520"/>
            <a:ext cx="6867525" cy="937417"/>
          </a:xfrm>
        </p:spPr>
        <p:txBody>
          <a:bodyPr>
            <a:normAutofit/>
          </a:bodyPr>
          <a:lstStyle>
            <a:lvl1pPr marL="0" indent="0" algn="ctr">
              <a:buNone/>
              <a:defRPr sz="2000">
                <a:solidFill>
                  <a:srgbClr val="C3C0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07CE547E-36BD-914C-951E-25EA9F3A52EB}"/>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10" name="Slide Number Placeholder 5">
            <a:extLst>
              <a:ext uri="{FF2B5EF4-FFF2-40B4-BE49-F238E27FC236}">
                <a16:creationId xmlns:a16="http://schemas.microsoft.com/office/drawing/2014/main" xmlns="" id="{DD5424AD-235F-5E4B-9359-D21A84144C9A}"/>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
        <p:nvSpPr>
          <p:cNvPr id="5" name="Rectangle 4">
            <a:extLst>
              <a:ext uri="{FF2B5EF4-FFF2-40B4-BE49-F238E27FC236}">
                <a16:creationId xmlns:a16="http://schemas.microsoft.com/office/drawing/2014/main" xmlns="" id="{11532872-B6A2-3449-B6A7-D177A4D9C0CE}"/>
              </a:ext>
            </a:extLst>
          </p:cNvPr>
          <p:cNvSpPr/>
          <p:nvPr userDrawn="1"/>
        </p:nvSpPr>
        <p:spPr>
          <a:xfrm>
            <a:off x="8046720" y="6356350"/>
            <a:ext cx="414528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0414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1045B-4761-5C4B-83E2-E5BBC7AB4E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B76BC638-C272-2349-8193-283E9EC45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76C78922-8477-9542-BBF0-1B1CA6ACA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91E0461-F92A-3B4E-A696-CA25DC49272E}"/>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6" name="Footer Placeholder 5">
            <a:extLst>
              <a:ext uri="{FF2B5EF4-FFF2-40B4-BE49-F238E27FC236}">
                <a16:creationId xmlns:a16="http://schemas.microsoft.com/office/drawing/2014/main" xmlns="" id="{6AAEA14D-929C-A14E-B71F-4F45991CA0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2117078-C543-224D-937A-18F6FF1F3EF2}"/>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5084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1488A-D2C2-7341-A556-44252611CC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F8067D6-12DF-C547-8193-F88C0544D4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94D63A9-F09A-A243-A3A6-DF92D8E45DC4}"/>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5" name="Footer Placeholder 4">
            <a:extLst>
              <a:ext uri="{FF2B5EF4-FFF2-40B4-BE49-F238E27FC236}">
                <a16:creationId xmlns:a16="http://schemas.microsoft.com/office/drawing/2014/main" xmlns="" id="{C25944ED-F34A-9541-8A7D-6B47E91178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C4078CB-9EB0-5444-89C5-298B7CE7FB5C}"/>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17882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25A86F-4E3D-154E-8702-034BADF95CF2}"/>
              </a:ext>
            </a:extLst>
          </p:cNvPr>
          <p:cNvSpPr>
            <a:spLocks noGrp="1"/>
          </p:cNvSpPr>
          <p:nvPr>
            <p:ph type="title" orient="vert"/>
          </p:nvPr>
        </p:nvSpPr>
        <p:spPr>
          <a:xfrm>
            <a:off x="8724900" y="966651"/>
            <a:ext cx="2628900" cy="5210312"/>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xmlns="" id="{A5E667BD-66A8-1140-B0D2-DB28D266237F}"/>
              </a:ext>
            </a:extLst>
          </p:cNvPr>
          <p:cNvSpPr>
            <a:spLocks noGrp="1"/>
          </p:cNvSpPr>
          <p:nvPr>
            <p:ph type="body" orient="vert" idx="1"/>
          </p:nvPr>
        </p:nvSpPr>
        <p:spPr>
          <a:xfrm>
            <a:off x="838200" y="966649"/>
            <a:ext cx="7734300" cy="5210313"/>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AD1F3D42-1941-4644-A928-13230B1B81A0}"/>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5" name="Footer Placeholder 4">
            <a:extLst>
              <a:ext uri="{FF2B5EF4-FFF2-40B4-BE49-F238E27FC236}">
                <a16:creationId xmlns:a16="http://schemas.microsoft.com/office/drawing/2014/main" xmlns="" id="{9314D84F-44DB-4A46-84A3-036632FD90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92E07E11-A23A-5640-825F-902803C09E78}"/>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118130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A748DD2-4A04-1943-A868-595685827D37}"/>
              </a:ext>
            </a:extLst>
          </p:cNvPr>
          <p:cNvPicPr>
            <a:picLocks noChangeAspect="1"/>
          </p:cNvPicPr>
          <p:nvPr userDrawn="1"/>
        </p:nvPicPr>
        <p:blipFill>
          <a:blip r:embed="rId2"/>
          <a:stretch>
            <a:fillRect/>
          </a:stretch>
        </p:blipFill>
        <p:spPr>
          <a:xfrm>
            <a:off x="-62753" y="6279170"/>
            <a:ext cx="12289972" cy="591608"/>
          </a:xfrm>
          <a:prstGeom prst="rect">
            <a:avLst/>
          </a:prstGeom>
        </p:spPr>
      </p:pic>
      <p:pic>
        <p:nvPicPr>
          <p:cNvPr id="10" name="Picture 9">
            <a:extLst>
              <a:ext uri="{FF2B5EF4-FFF2-40B4-BE49-F238E27FC236}">
                <a16:creationId xmlns:a16="http://schemas.microsoft.com/office/drawing/2014/main" xmlns="" id="{55A846D4-3521-1C44-9E63-D01CBBA10A9B}"/>
              </a:ext>
            </a:extLst>
          </p:cNvPr>
          <p:cNvPicPr>
            <a:picLocks noChangeAspect="1"/>
          </p:cNvPicPr>
          <p:nvPr userDrawn="1"/>
        </p:nvPicPr>
        <p:blipFill rotWithShape="1">
          <a:blip r:embed="rId2"/>
          <a:srcRect l="60143" r="-1" b="-22796"/>
          <a:stretch/>
        </p:blipFill>
        <p:spPr>
          <a:xfrm>
            <a:off x="7486644" y="6281178"/>
            <a:ext cx="4740575" cy="726468"/>
          </a:xfrm>
          <a:prstGeom prst="rect">
            <a:avLst/>
          </a:prstGeom>
        </p:spPr>
      </p:pic>
      <p:sp>
        <p:nvSpPr>
          <p:cNvPr id="2" name="Title 1">
            <a:extLst>
              <a:ext uri="{FF2B5EF4-FFF2-40B4-BE49-F238E27FC236}">
                <a16:creationId xmlns:a16="http://schemas.microsoft.com/office/drawing/2014/main" xmlns="" id="{4BD92900-D205-864C-9FFD-8F0D6B174DE1}"/>
              </a:ext>
            </a:extLst>
          </p:cNvPr>
          <p:cNvSpPr>
            <a:spLocks noGrp="1"/>
          </p:cNvSpPr>
          <p:nvPr>
            <p:ph type="title"/>
          </p:nvPr>
        </p:nvSpPr>
        <p:spPr>
          <a:xfrm>
            <a:off x="-8965" y="-221415"/>
            <a:ext cx="12268200" cy="1006343"/>
          </a:xfrm>
        </p:spPr>
        <p:txBody>
          <a:bodyPr/>
          <a:lstStyle>
            <a:lvl1pPr>
              <a:defRPr baseline="0">
                <a:solidFill>
                  <a:srgbClr val="555658"/>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BA6C1BCA-4195-7245-AB9C-1939EC3B140F}"/>
              </a:ext>
            </a:extLst>
          </p:cNvPr>
          <p:cNvSpPr>
            <a:spLocks noGrp="1"/>
          </p:cNvSpPr>
          <p:nvPr>
            <p:ph idx="1"/>
          </p:nvPr>
        </p:nvSpPr>
        <p:spPr>
          <a:xfrm>
            <a:off x="0" y="975753"/>
            <a:ext cx="12191999" cy="5154114"/>
          </a:xfrm>
        </p:spPr>
        <p:txBody>
          <a:bodyPr/>
          <a:lstStyle>
            <a:lvl1pPr marL="0" indent="0" algn="just">
              <a:lnSpc>
                <a:spcPct val="100000"/>
              </a:lnSpc>
              <a:spcBef>
                <a:spcPts val="0"/>
              </a:spcBef>
              <a:spcAft>
                <a:spcPts val="500"/>
              </a:spcAft>
              <a:buNone/>
              <a:defRPr baseline="0">
                <a:solidFill>
                  <a:srgbClr val="555658"/>
                </a:solidFill>
              </a:defRPr>
            </a:lvl1pPr>
            <a:lvl2pPr>
              <a:lnSpc>
                <a:spcPct val="100000"/>
              </a:lnSpc>
              <a:spcBef>
                <a:spcPts val="0"/>
              </a:spcBef>
              <a:spcAft>
                <a:spcPts val="300"/>
              </a:spcAft>
              <a:defRPr baseline="0">
                <a:solidFill>
                  <a:srgbClr val="555658"/>
                </a:solidFill>
              </a:defRPr>
            </a:lvl2pPr>
            <a:lvl3pPr>
              <a:lnSpc>
                <a:spcPct val="100000"/>
              </a:lnSpc>
              <a:spcBef>
                <a:spcPts val="0"/>
              </a:spcBef>
              <a:spcAft>
                <a:spcPts val="300"/>
              </a:spcAft>
              <a:defRPr baseline="0">
                <a:solidFill>
                  <a:srgbClr val="555658"/>
                </a:solidFill>
              </a:defRPr>
            </a:lvl3pPr>
            <a:lvl4pPr>
              <a:lnSpc>
                <a:spcPct val="100000"/>
              </a:lnSpc>
              <a:spcBef>
                <a:spcPts val="0"/>
              </a:spcBef>
              <a:spcAft>
                <a:spcPts val="300"/>
              </a:spcAft>
              <a:defRPr baseline="0">
                <a:solidFill>
                  <a:srgbClr val="555658"/>
                </a:solidFill>
              </a:defRPr>
            </a:lvl4pPr>
            <a:lvl5pPr>
              <a:lnSpc>
                <a:spcPct val="100000"/>
              </a:lnSpc>
              <a:spcBef>
                <a:spcPts val="0"/>
              </a:spcBef>
              <a:spcAft>
                <a:spcPts val="300"/>
              </a:spcAft>
              <a:defRPr baseline="0">
                <a:solidFill>
                  <a:srgbClr val="55565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1F4CBFB3-99A2-204E-B91E-964BBFC28111}"/>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9" name="Slide Number Placeholder 5">
            <a:extLst>
              <a:ext uri="{FF2B5EF4-FFF2-40B4-BE49-F238E27FC236}">
                <a16:creationId xmlns:a16="http://schemas.microsoft.com/office/drawing/2014/main" xmlns=""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xmlns="" val="104743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92900-D205-864C-9FFD-8F0D6B174DE1}"/>
              </a:ext>
            </a:extLst>
          </p:cNvPr>
          <p:cNvSpPr>
            <a:spLocks noGrp="1"/>
          </p:cNvSpPr>
          <p:nvPr>
            <p:ph type="title"/>
          </p:nvPr>
        </p:nvSpPr>
        <p:spPr>
          <a:xfrm>
            <a:off x="0" y="993025"/>
            <a:ext cx="12213771" cy="100634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A6C1BCA-4195-7245-AB9C-1939EC3B140F}"/>
              </a:ext>
            </a:extLst>
          </p:cNvPr>
          <p:cNvSpPr>
            <a:spLocks noGrp="1"/>
          </p:cNvSpPr>
          <p:nvPr>
            <p:ph idx="1"/>
          </p:nvPr>
        </p:nvSpPr>
        <p:spPr>
          <a:xfrm>
            <a:off x="0" y="2069131"/>
            <a:ext cx="12191999" cy="41078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F4CBFB3-99A2-204E-B91E-964BBFC28111}"/>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9" name="Slide Number Placeholder 5">
            <a:extLst>
              <a:ext uri="{FF2B5EF4-FFF2-40B4-BE49-F238E27FC236}">
                <a16:creationId xmlns:a16="http://schemas.microsoft.com/office/drawing/2014/main" xmlns=""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xmlns="" val="24771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8E175-03E4-474A-AA68-8D5BB8C447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DB61EC9-CCFC-9442-91FA-E3E9FE818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6177707-C681-AE4C-B994-6862F676224B}"/>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6" name="Slide Number Placeholder 5">
            <a:extLst>
              <a:ext uri="{FF2B5EF4-FFF2-40B4-BE49-F238E27FC236}">
                <a16:creationId xmlns:a16="http://schemas.microsoft.com/office/drawing/2014/main" xmlns="" id="{B958AFB0-29D4-7344-A13B-A81DD364AEBE}"/>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13032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FC1C6-0F3A-5D41-8828-A364A290A9FA}"/>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64926E9E-7486-CE4F-999D-D5012BB84A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774C108F-5D5C-4A43-83E4-CA60C22DB8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682DE3A-7EA5-4E4B-83AF-91496E260933}"/>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7" name="Slide Number Placeholder 6">
            <a:extLst>
              <a:ext uri="{FF2B5EF4-FFF2-40B4-BE49-F238E27FC236}">
                <a16:creationId xmlns:a16="http://schemas.microsoft.com/office/drawing/2014/main" xmlns="" id="{664D844B-E642-A14E-AE13-D540C7C0E47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14980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63AB1-4F0B-0B43-9612-3F5BAF01610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80E5FB0-07A7-8F42-A75F-D9C34C189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A0DB46D-80DA-384E-8262-E10AE1A5B8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735518BA-BDCB-954C-9D5F-44FF4AFA1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2741606-B61D-A046-8908-807B74E3E6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CA946729-0957-9342-A9C6-ECEF8462575E}"/>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8" name="Footer Placeholder 7">
            <a:extLst>
              <a:ext uri="{FF2B5EF4-FFF2-40B4-BE49-F238E27FC236}">
                <a16:creationId xmlns:a16="http://schemas.microsoft.com/office/drawing/2014/main" xmlns="" id="{A6A54B1F-3F6B-EA45-B235-DF2D890BECD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1E303EF3-2539-B24A-B18C-AB6E9EB42F74}"/>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326363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EA0A8-AC9B-114E-B11A-D6866EDBB5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0DB91CAB-AA6B-B24E-B7EB-11A7FDB52FF7}"/>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4" name="Footer Placeholder 3">
            <a:extLst>
              <a:ext uri="{FF2B5EF4-FFF2-40B4-BE49-F238E27FC236}">
                <a16:creationId xmlns:a16="http://schemas.microsoft.com/office/drawing/2014/main" xmlns="" id="{AF66D3E4-9AFD-8144-8139-C9530815F2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B54A125A-4D73-D745-B081-B7820F1962CF}"/>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379661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AD5455-CE8F-994A-8578-542C6BDB7AE0}"/>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3" name="Footer Placeholder 2">
            <a:extLst>
              <a:ext uri="{FF2B5EF4-FFF2-40B4-BE49-F238E27FC236}">
                <a16:creationId xmlns:a16="http://schemas.microsoft.com/office/drawing/2014/main" xmlns="" id="{D57E6846-8B5A-3745-8279-A7D56D383D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24C7943B-EDF7-6F49-8E15-9DB251A72C7A}"/>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1018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5ED47-9AA9-874C-B650-4961EF20A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E833F43-240F-844C-B727-BB37AAEF9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7C2F5676-A516-A648-BE20-1775137FE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8704AF-1DBA-704E-B725-1FDCCF7503E1}"/>
              </a:ext>
            </a:extLst>
          </p:cNvPr>
          <p:cNvSpPr>
            <a:spLocks noGrp="1"/>
          </p:cNvSpPr>
          <p:nvPr>
            <p:ph type="dt" sz="half" idx="10"/>
          </p:nvPr>
        </p:nvSpPr>
        <p:spPr/>
        <p:txBody>
          <a:bodyPr/>
          <a:lstStyle/>
          <a:p>
            <a:fld id="{1970D2DB-1F48-694C-AAE4-014B7600EE19}" type="datetimeFigureOut">
              <a:rPr lang="en-US" smtClean="0"/>
              <a:pPr/>
              <a:t>12/1/2023</a:t>
            </a:fld>
            <a:endParaRPr lang="en-US" dirty="0"/>
          </a:p>
        </p:txBody>
      </p:sp>
      <p:sp>
        <p:nvSpPr>
          <p:cNvPr id="6" name="Footer Placeholder 5">
            <a:extLst>
              <a:ext uri="{FF2B5EF4-FFF2-40B4-BE49-F238E27FC236}">
                <a16:creationId xmlns:a16="http://schemas.microsoft.com/office/drawing/2014/main" xmlns="" id="{1A24697C-7748-4343-9C55-CDA406134E5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B22FCB33-37BF-7E48-82E1-26A5A8C36C0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pPr/>
              <a:t>‹#›</a:t>
            </a:fld>
            <a:endParaRPr lang="en-US" dirty="0"/>
          </a:p>
        </p:txBody>
      </p:sp>
    </p:spTree>
    <p:extLst>
      <p:ext uri="{BB962C8B-B14F-4D97-AF65-F5344CB8AC3E}">
        <p14:creationId xmlns:p14="http://schemas.microsoft.com/office/powerpoint/2010/main" xmlns="" val="23264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0233181-FB68-024A-AE2F-67C8988B02EC}"/>
              </a:ext>
            </a:extLst>
          </p:cNvPr>
          <p:cNvGrpSpPr/>
          <p:nvPr userDrawn="1"/>
        </p:nvGrpSpPr>
        <p:grpSpPr>
          <a:xfrm>
            <a:off x="0" y="6281178"/>
            <a:ext cx="12233329" cy="726468"/>
            <a:chOff x="0" y="6281178"/>
            <a:chExt cx="12233329" cy="726468"/>
          </a:xfrm>
        </p:grpSpPr>
        <p:pic>
          <p:nvPicPr>
            <p:cNvPr id="17" name="Picture 16">
              <a:extLst>
                <a:ext uri="{FF2B5EF4-FFF2-40B4-BE49-F238E27FC236}">
                  <a16:creationId xmlns:a16="http://schemas.microsoft.com/office/drawing/2014/main" xmlns="" id="{1C58717F-7230-2740-8BC1-0F0C3CBB8D5E}"/>
                </a:ext>
              </a:extLst>
            </p:cNvPr>
            <p:cNvPicPr>
              <a:picLocks noChangeAspect="1"/>
            </p:cNvPicPr>
            <p:nvPr userDrawn="1"/>
          </p:nvPicPr>
          <p:blipFill>
            <a:blip r:embed="rId14"/>
            <a:stretch>
              <a:fillRect/>
            </a:stretch>
          </p:blipFill>
          <p:spPr>
            <a:xfrm>
              <a:off x="0" y="6281178"/>
              <a:ext cx="12233328" cy="591608"/>
            </a:xfrm>
            <a:prstGeom prst="rect">
              <a:avLst/>
            </a:prstGeom>
          </p:spPr>
        </p:pic>
        <p:pic>
          <p:nvPicPr>
            <p:cNvPr id="18" name="Picture 17">
              <a:extLst>
                <a:ext uri="{FF2B5EF4-FFF2-40B4-BE49-F238E27FC236}">
                  <a16:creationId xmlns:a16="http://schemas.microsoft.com/office/drawing/2014/main" xmlns="" id="{0F93E066-419A-364C-8D0B-F284FAD83C77}"/>
                </a:ext>
              </a:extLst>
            </p:cNvPr>
            <p:cNvPicPr>
              <a:picLocks noChangeAspect="1"/>
            </p:cNvPicPr>
            <p:nvPr userDrawn="1"/>
          </p:nvPicPr>
          <p:blipFill rotWithShape="1">
            <a:blip r:embed="rId14"/>
            <a:srcRect l="58203" r="3248" b="-22796"/>
            <a:stretch/>
          </p:blipFill>
          <p:spPr>
            <a:xfrm>
              <a:off x="7495789" y="6281178"/>
              <a:ext cx="4737540" cy="726468"/>
            </a:xfrm>
            <a:prstGeom prst="rect">
              <a:avLst/>
            </a:prstGeom>
          </p:spPr>
        </p:pic>
      </p:grpSp>
      <p:pic>
        <p:nvPicPr>
          <p:cNvPr id="15" name="Picture 14">
            <a:extLst>
              <a:ext uri="{FF2B5EF4-FFF2-40B4-BE49-F238E27FC236}">
                <a16:creationId xmlns:a16="http://schemas.microsoft.com/office/drawing/2014/main" xmlns="" id="{58B52F04-E7DD-AC48-8E96-C217D79E726A}"/>
              </a:ext>
            </a:extLst>
          </p:cNvPr>
          <p:cNvPicPr>
            <a:picLocks noChangeAspect="1"/>
          </p:cNvPicPr>
          <p:nvPr userDrawn="1"/>
        </p:nvPicPr>
        <p:blipFill>
          <a:blip r:embed="rId14"/>
          <a:stretch>
            <a:fillRect/>
          </a:stretch>
        </p:blipFill>
        <p:spPr>
          <a:xfrm>
            <a:off x="-9144" y="6281178"/>
            <a:ext cx="12233328" cy="591608"/>
          </a:xfrm>
          <a:prstGeom prst="rect">
            <a:avLst/>
          </a:prstGeom>
        </p:spPr>
      </p:pic>
      <p:sp>
        <p:nvSpPr>
          <p:cNvPr id="2" name="Title Placeholder 1">
            <a:extLst>
              <a:ext uri="{FF2B5EF4-FFF2-40B4-BE49-F238E27FC236}">
                <a16:creationId xmlns:a16="http://schemas.microsoft.com/office/drawing/2014/main" xmlns="" id="{89135071-3F97-F049-A93A-8A37DAE215D2}"/>
              </a:ext>
            </a:extLst>
          </p:cNvPr>
          <p:cNvSpPr>
            <a:spLocks noGrp="1"/>
          </p:cNvSpPr>
          <p:nvPr>
            <p:ph type="title"/>
          </p:nvPr>
        </p:nvSpPr>
        <p:spPr>
          <a:xfrm>
            <a:off x="838200" y="993025"/>
            <a:ext cx="10515600" cy="100634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1C08C68-31A7-AA44-8064-51D727C1E3B5}"/>
              </a:ext>
            </a:extLst>
          </p:cNvPr>
          <p:cNvSpPr>
            <a:spLocks noGrp="1"/>
          </p:cNvSpPr>
          <p:nvPr>
            <p:ph type="body" idx="1"/>
          </p:nvPr>
        </p:nvSpPr>
        <p:spPr>
          <a:xfrm>
            <a:off x="838200" y="2069131"/>
            <a:ext cx="10515600" cy="4107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1B25C84B-FC7A-0045-97EF-40A4D8EF1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0D2DB-1F48-694C-AAE4-014B7600EE19}" type="datetimeFigureOut">
              <a:rPr lang="en-US" smtClean="0"/>
              <a:pPr/>
              <a:t>12/1/2023</a:t>
            </a:fld>
            <a:endParaRPr lang="en-US" dirty="0"/>
          </a:p>
        </p:txBody>
      </p:sp>
      <p:pic>
        <p:nvPicPr>
          <p:cNvPr id="8" name="Picture 7">
            <a:extLst>
              <a:ext uri="{FF2B5EF4-FFF2-40B4-BE49-F238E27FC236}">
                <a16:creationId xmlns:a16="http://schemas.microsoft.com/office/drawing/2014/main" xmlns="" id="{CA891CF8-EC5A-304A-B828-EFC2F4EA80D4}"/>
              </a:ext>
            </a:extLst>
          </p:cNvPr>
          <p:cNvPicPr>
            <a:picLocks noChangeAspect="1"/>
          </p:cNvPicPr>
          <p:nvPr userDrawn="1"/>
        </p:nvPicPr>
        <p:blipFill>
          <a:blip r:embed="rId15"/>
          <a:srcRect/>
          <a:stretch/>
        </p:blipFill>
        <p:spPr>
          <a:xfrm>
            <a:off x="-9144" y="-63088"/>
            <a:ext cx="12242472" cy="990091"/>
          </a:xfrm>
          <a:prstGeom prst="rect">
            <a:avLst/>
          </a:prstGeom>
        </p:spPr>
      </p:pic>
      <p:sp>
        <p:nvSpPr>
          <p:cNvPr id="14" name="Slide Number Placeholder 5">
            <a:extLst>
              <a:ext uri="{FF2B5EF4-FFF2-40B4-BE49-F238E27FC236}">
                <a16:creationId xmlns:a16="http://schemas.microsoft.com/office/drawing/2014/main" xmlns="" id="{057E327E-3B6E-214D-9AB9-E8054A314F88}"/>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pic>
        <p:nvPicPr>
          <p:cNvPr id="16" name="Picture 15">
            <a:extLst>
              <a:ext uri="{FF2B5EF4-FFF2-40B4-BE49-F238E27FC236}">
                <a16:creationId xmlns:a16="http://schemas.microsoft.com/office/drawing/2014/main" xmlns="" id="{B5AA9FE2-B65D-6242-A1FC-D3B3C1920C44}"/>
              </a:ext>
            </a:extLst>
          </p:cNvPr>
          <p:cNvPicPr>
            <a:picLocks noChangeAspect="1"/>
          </p:cNvPicPr>
          <p:nvPr userDrawn="1"/>
        </p:nvPicPr>
        <p:blipFill rotWithShape="1">
          <a:blip r:embed="rId14"/>
          <a:srcRect l="58203" r="3248" b="-22796"/>
          <a:stretch/>
        </p:blipFill>
        <p:spPr>
          <a:xfrm>
            <a:off x="7486645" y="6281178"/>
            <a:ext cx="4737540" cy="726468"/>
          </a:xfrm>
          <a:prstGeom prst="rect">
            <a:avLst/>
          </a:prstGeom>
        </p:spPr>
      </p:pic>
    </p:spTree>
    <p:extLst>
      <p:ext uri="{BB962C8B-B14F-4D97-AF65-F5344CB8AC3E}">
        <p14:creationId xmlns:p14="http://schemas.microsoft.com/office/powerpoint/2010/main" xmlns="" val="64592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pmi.org/learning/library/applying-lessons-learned-implement-project-834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eanconstructionireland.ie/resources/" TargetMode="External"/><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learning.linkedin.com/elearning-case-studies?selectedFilter=all/all" TargetMode="External"/><Relationship Id="rId5" Type="http://schemas.openxmlformats.org/officeDocument/2006/relationships/hyperlink" Target="https://www.academia.edu/" TargetMode="External"/><Relationship Id="rId4" Type="http://schemas.openxmlformats.org/officeDocument/2006/relationships/hyperlink" Target="https://www.wit.ie/courses/master-of-business-in-lean-enterprise-excell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harrington@suireng.i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ta.pressbooks.pub/industrialengineeringintro/chapter/lean-operations/" TargetMode="External"/><Relationship Id="rId5" Type="http://schemas.openxmlformats.org/officeDocument/2006/relationships/image" Target="../media/image7.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B71627-D038-7048-8511-AF33238A47FB}"/>
              </a:ext>
            </a:extLst>
          </p:cNvPr>
          <p:cNvSpPr>
            <a:spLocks noGrp="1"/>
          </p:cNvSpPr>
          <p:nvPr>
            <p:ph type="ctrTitle"/>
          </p:nvPr>
        </p:nvSpPr>
        <p:spPr/>
        <p:txBody>
          <a:bodyPr/>
          <a:lstStyle/>
          <a:p>
            <a:r>
              <a:rPr lang="en-US" dirty="0">
                <a:solidFill>
                  <a:schemeClr val="bg1"/>
                </a:solidFill>
              </a:rPr>
              <a:t>[INSERT WEBINAR TITLE]</a:t>
            </a:r>
          </a:p>
        </p:txBody>
      </p:sp>
      <p:pic>
        <p:nvPicPr>
          <p:cNvPr id="10" name="Picture 9">
            <a:extLst>
              <a:ext uri="{FF2B5EF4-FFF2-40B4-BE49-F238E27FC236}">
                <a16:creationId xmlns:a16="http://schemas.microsoft.com/office/drawing/2014/main" xmlns="" id="{9E3D3CB6-A59C-3B4D-A6AB-4F9532D8FAA1}"/>
              </a:ext>
            </a:extLst>
          </p:cNvPr>
          <p:cNvPicPr>
            <a:picLocks noChangeAspect="1"/>
          </p:cNvPicPr>
          <p:nvPr/>
        </p:nvPicPr>
        <p:blipFill>
          <a:blip r:embed="rId2"/>
          <a:stretch>
            <a:fillRect/>
          </a:stretch>
        </p:blipFill>
        <p:spPr>
          <a:xfrm>
            <a:off x="0" y="1649066"/>
            <a:ext cx="4118446" cy="4118446"/>
          </a:xfrm>
          <a:prstGeom prst="rect">
            <a:avLst/>
          </a:prstGeom>
        </p:spPr>
      </p:pic>
      <p:graphicFrame>
        <p:nvGraphicFramePr>
          <p:cNvPr id="15" name="Table 15">
            <a:extLst>
              <a:ext uri="{FF2B5EF4-FFF2-40B4-BE49-F238E27FC236}">
                <a16:creationId xmlns:a16="http://schemas.microsoft.com/office/drawing/2014/main" xmlns="" id="{6677060E-E0D1-AC4D-BD11-30E5947F17D9}"/>
              </a:ext>
            </a:extLst>
          </p:cNvPr>
          <p:cNvGraphicFramePr>
            <a:graphicFrameLocks noGrp="1"/>
          </p:cNvGraphicFramePr>
          <p:nvPr>
            <p:extLst>
              <p:ext uri="{D42A27DB-BD31-4B8C-83A1-F6EECF244321}">
                <p14:modId xmlns:p14="http://schemas.microsoft.com/office/powerpoint/2010/main" xmlns="" val="1836866562"/>
              </p:ext>
            </p:extLst>
          </p:nvPr>
        </p:nvGraphicFramePr>
        <p:xfrm>
          <a:off x="4249974" y="2124713"/>
          <a:ext cx="7463954" cy="3167152"/>
        </p:xfrm>
        <a:graphic>
          <a:graphicData uri="http://schemas.openxmlformats.org/drawingml/2006/table">
            <a:tbl>
              <a:tblPr firstRow="1" bandRow="1">
                <a:tableStyleId>{073A0DAA-6AF3-43AB-8588-CEC1D06C72B9}</a:tableStyleId>
              </a:tblPr>
              <a:tblGrid>
                <a:gridCol w="1916594">
                  <a:extLst>
                    <a:ext uri="{9D8B030D-6E8A-4147-A177-3AD203B41FA5}">
                      <a16:colId xmlns:a16="http://schemas.microsoft.com/office/drawing/2014/main" xmlns="" val="2470383026"/>
                    </a:ext>
                  </a:extLst>
                </a:gridCol>
                <a:gridCol w="5547360">
                  <a:extLst>
                    <a:ext uri="{9D8B030D-6E8A-4147-A177-3AD203B41FA5}">
                      <a16:colId xmlns:a16="http://schemas.microsoft.com/office/drawing/2014/main" xmlns="" val="4217588695"/>
                    </a:ext>
                  </a:extLst>
                </a:gridCol>
              </a:tblGrid>
              <a:tr h="791788">
                <a:tc>
                  <a:txBody>
                    <a:bodyPr/>
                    <a:lstStyle/>
                    <a:p>
                      <a:pPr>
                        <a:spcBef>
                          <a:spcPts val="600"/>
                        </a:spcBef>
                        <a:spcAft>
                          <a:spcPts val="600"/>
                        </a:spcAft>
                      </a:pPr>
                      <a:r>
                        <a:rPr lang="en-US" sz="1800" b="0" dirty="0"/>
                        <a:t>WEBINAR TITLE</a:t>
                      </a:r>
                    </a:p>
                  </a:txBody>
                  <a:tcPr anchor="ctr"/>
                </a:tc>
                <a:tc>
                  <a:txBody>
                    <a:bodyPr/>
                    <a:lstStyle/>
                    <a:p>
                      <a:pPr>
                        <a:spcBef>
                          <a:spcPts val="600"/>
                        </a:spcBef>
                        <a:spcAft>
                          <a:spcPts val="600"/>
                        </a:spcAft>
                      </a:pPr>
                      <a:r>
                        <a:rPr lang="en-US" b="0" dirty="0">
                          <a:latin typeface="Gill Sans MT" panose="020B0502020104020203" pitchFamily="34" charset="77"/>
                        </a:rPr>
                        <a:t>Digital Transformation</a:t>
                      </a:r>
                    </a:p>
                  </a:txBody>
                  <a:tcPr anchor="ctr"/>
                </a:tc>
                <a:extLst>
                  <a:ext uri="{0D108BD9-81ED-4DB2-BD59-A6C34878D82A}">
                    <a16:rowId xmlns:a16="http://schemas.microsoft.com/office/drawing/2014/main" xmlns="" val="328234014"/>
                  </a:ext>
                </a:extLst>
              </a:tr>
              <a:tr h="791788">
                <a:tc>
                  <a:txBody>
                    <a:bodyPr/>
                    <a:lstStyle/>
                    <a:p>
                      <a:pPr>
                        <a:spcBef>
                          <a:spcPts val="600"/>
                        </a:spcBef>
                        <a:spcAft>
                          <a:spcPts val="600"/>
                        </a:spcAft>
                      </a:pPr>
                      <a:r>
                        <a:rPr lang="en-US" sz="1800" dirty="0">
                          <a:solidFill>
                            <a:schemeClr val="tx1"/>
                          </a:solidFill>
                        </a:rPr>
                        <a:t>PRESENTER</a:t>
                      </a:r>
                    </a:p>
                  </a:txBody>
                  <a:tcPr anchor="ctr">
                    <a:solidFill>
                      <a:srgbClr val="929699"/>
                    </a:solidFill>
                  </a:tcPr>
                </a:tc>
                <a:tc>
                  <a:txBody>
                    <a:bodyPr/>
                    <a:lstStyle/>
                    <a:p>
                      <a:pPr>
                        <a:spcBef>
                          <a:spcPts val="600"/>
                        </a:spcBef>
                        <a:spcAft>
                          <a:spcPts val="600"/>
                        </a:spcAft>
                      </a:pPr>
                      <a:r>
                        <a:rPr lang="en-US" dirty="0">
                          <a:solidFill>
                            <a:schemeClr val="tx1"/>
                          </a:solidFill>
                          <a:latin typeface="Gill Sans MT" panose="020B0502020104020203" pitchFamily="34" charset="77"/>
                        </a:rPr>
                        <a:t>Elaine Harrington</a:t>
                      </a:r>
                    </a:p>
                  </a:txBody>
                  <a:tcPr anchor="ctr">
                    <a:solidFill>
                      <a:srgbClr val="929699"/>
                    </a:solidFill>
                  </a:tcPr>
                </a:tc>
                <a:extLst>
                  <a:ext uri="{0D108BD9-81ED-4DB2-BD59-A6C34878D82A}">
                    <a16:rowId xmlns:a16="http://schemas.microsoft.com/office/drawing/2014/main" xmlns="" val="2992798589"/>
                  </a:ext>
                </a:extLst>
              </a:tr>
              <a:tr h="791788">
                <a:tc>
                  <a:txBody>
                    <a:bodyPr/>
                    <a:lstStyle/>
                    <a:p>
                      <a:pPr>
                        <a:spcBef>
                          <a:spcPts val="600"/>
                        </a:spcBef>
                        <a:spcAft>
                          <a:spcPts val="600"/>
                        </a:spcAft>
                      </a:pPr>
                      <a:r>
                        <a:rPr lang="en-US" sz="1800" dirty="0"/>
                        <a:t>ORGANISATION</a:t>
                      </a:r>
                    </a:p>
                  </a:txBody>
                  <a:tcPr anchor="ctr">
                    <a:solidFill>
                      <a:srgbClr val="C3C0B8"/>
                    </a:solidFill>
                  </a:tcPr>
                </a:tc>
                <a:tc>
                  <a:txBody>
                    <a:bodyPr/>
                    <a:lstStyle/>
                    <a:p>
                      <a:pPr>
                        <a:spcBef>
                          <a:spcPts val="600"/>
                        </a:spcBef>
                        <a:spcAft>
                          <a:spcPts val="600"/>
                        </a:spcAft>
                      </a:pPr>
                      <a:r>
                        <a:rPr lang="en-US" dirty="0">
                          <a:latin typeface="Gill Sans MT" panose="020B0502020104020203" pitchFamily="34" charset="77"/>
                        </a:rPr>
                        <a:t>Suir Engineering Ltd.,</a:t>
                      </a:r>
                    </a:p>
                  </a:txBody>
                  <a:tcPr anchor="ctr">
                    <a:solidFill>
                      <a:srgbClr val="C3C0B8"/>
                    </a:solidFill>
                  </a:tcPr>
                </a:tc>
                <a:extLst>
                  <a:ext uri="{0D108BD9-81ED-4DB2-BD59-A6C34878D82A}">
                    <a16:rowId xmlns:a16="http://schemas.microsoft.com/office/drawing/2014/main" xmlns="" val="3004418014"/>
                  </a:ext>
                </a:extLst>
              </a:tr>
              <a:tr h="791788">
                <a:tc>
                  <a:txBody>
                    <a:bodyPr/>
                    <a:lstStyle/>
                    <a:p>
                      <a:pPr>
                        <a:spcBef>
                          <a:spcPts val="600"/>
                        </a:spcBef>
                        <a:spcAft>
                          <a:spcPts val="600"/>
                        </a:spcAft>
                      </a:pPr>
                      <a:r>
                        <a:rPr lang="en-US" sz="1800" dirty="0">
                          <a:solidFill>
                            <a:schemeClr val="tx1"/>
                          </a:solidFill>
                        </a:rPr>
                        <a:t>DATE</a:t>
                      </a:r>
                    </a:p>
                  </a:txBody>
                  <a:tcPr anchor="ctr">
                    <a:solidFill>
                      <a:schemeClr val="bg2"/>
                    </a:solidFill>
                  </a:tcPr>
                </a:tc>
                <a:tc>
                  <a:txBody>
                    <a:bodyPr/>
                    <a:lstStyle/>
                    <a:p>
                      <a:pPr>
                        <a:spcBef>
                          <a:spcPts val="600"/>
                        </a:spcBef>
                        <a:spcAft>
                          <a:spcPts val="600"/>
                        </a:spcAft>
                      </a:pPr>
                      <a:r>
                        <a:rPr lang="en-US" dirty="0">
                          <a:solidFill>
                            <a:schemeClr val="tx1"/>
                          </a:solidFill>
                          <a:latin typeface="Gill Sans MT" panose="020B0502020104020203" pitchFamily="34" charset="77"/>
                        </a:rPr>
                        <a:t>30</a:t>
                      </a:r>
                      <a:r>
                        <a:rPr lang="en-US" baseline="30000" dirty="0">
                          <a:solidFill>
                            <a:schemeClr val="tx1"/>
                          </a:solidFill>
                          <a:latin typeface="Gill Sans MT" panose="020B0502020104020203" pitchFamily="34" charset="77"/>
                        </a:rPr>
                        <a:t>th</a:t>
                      </a:r>
                      <a:r>
                        <a:rPr lang="en-US" dirty="0">
                          <a:solidFill>
                            <a:schemeClr val="tx1"/>
                          </a:solidFill>
                          <a:latin typeface="Gill Sans MT" panose="020B0502020104020203" pitchFamily="34" charset="77"/>
                        </a:rPr>
                        <a:t> November 2023</a:t>
                      </a:r>
                    </a:p>
                  </a:txBody>
                  <a:tcPr anchor="ctr">
                    <a:solidFill>
                      <a:schemeClr val="bg2"/>
                    </a:solidFill>
                  </a:tcPr>
                </a:tc>
                <a:extLst>
                  <a:ext uri="{0D108BD9-81ED-4DB2-BD59-A6C34878D82A}">
                    <a16:rowId xmlns:a16="http://schemas.microsoft.com/office/drawing/2014/main" xmlns="" val="3702691673"/>
                  </a:ext>
                </a:extLst>
              </a:tr>
            </a:tbl>
          </a:graphicData>
        </a:graphic>
      </p:graphicFrame>
      <p:pic>
        <p:nvPicPr>
          <p:cNvPr id="3" name="Picture 2" descr="Logo&#10;&#10;Description automatically generated">
            <a:extLst>
              <a:ext uri="{FF2B5EF4-FFF2-40B4-BE49-F238E27FC236}">
                <a16:creationId xmlns:a16="http://schemas.microsoft.com/office/drawing/2014/main" xmlns="" id="{D2EDB6ED-3320-3BEC-1EC8-4A874D4156C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02413" y="3831127"/>
            <a:ext cx="951162" cy="608419"/>
          </a:xfrm>
          <a:prstGeom prst="rect">
            <a:avLst/>
          </a:prstGeom>
        </p:spPr>
      </p:pic>
    </p:spTree>
    <p:extLst>
      <p:ext uri="{BB962C8B-B14F-4D97-AF65-F5344CB8AC3E}">
        <p14:creationId xmlns:p14="http://schemas.microsoft.com/office/powerpoint/2010/main" xmlns="" val="17514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1" name="Rectangle 2090">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3" name="Freeform: Shape 2092">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1">
            <a:extLst>
              <a:ext uri="{FF2B5EF4-FFF2-40B4-BE49-F238E27FC236}">
                <a16:creationId xmlns:a16="http://schemas.microsoft.com/office/drawing/2014/main" xmlns="" id="{CF007D42-7AD1-D2D5-47F9-798C6C9CDDDE}"/>
              </a:ext>
            </a:extLst>
          </p:cNvPr>
          <p:cNvSpPr>
            <a:spLocks noChangeArrowheads="1"/>
          </p:cNvSpPr>
          <p:nvPr/>
        </p:nvSpPr>
        <p:spPr bwMode="auto">
          <a:xfrm>
            <a:off x="5388474" y="660058"/>
            <a:ext cx="6115954" cy="578047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28600" algn="ctr" eaLnBrk="1" hangingPunct="1">
              <a:lnSpc>
                <a:spcPct val="90000"/>
              </a:lnSpc>
              <a:spcAft>
                <a:spcPts val="600"/>
              </a:spcAft>
              <a:buFont typeface="Arial" panose="020B0604020202020204" pitchFamily="34" charset="0"/>
              <a:buChar char="•"/>
            </a:pPr>
            <a:endParaRPr lang="en-US" sz="2000" b="0" i="0" dirty="0">
              <a:effectLst/>
              <a:latin typeface="+mn-lt"/>
            </a:endParaRPr>
          </a:p>
          <a:p>
            <a:pPr indent="-228600" algn="ctr" eaLnBrk="1" hangingPunct="1">
              <a:lnSpc>
                <a:spcPct val="90000"/>
              </a:lnSpc>
              <a:spcAft>
                <a:spcPts val="600"/>
              </a:spcAft>
              <a:buFont typeface="Arial" panose="020B0604020202020204" pitchFamily="34" charset="0"/>
              <a:buChar char="•"/>
            </a:pPr>
            <a:endParaRPr lang="en-US" sz="2000" dirty="0">
              <a:latin typeface="+mn-lt"/>
            </a:endParaRPr>
          </a:p>
          <a:p>
            <a:pPr indent="-228600" algn="ctr" eaLnBrk="1" hangingPunct="1">
              <a:lnSpc>
                <a:spcPct val="90000"/>
              </a:lnSpc>
              <a:spcAft>
                <a:spcPts val="600"/>
              </a:spcAft>
              <a:buFont typeface="Arial" panose="020B0604020202020204" pitchFamily="34" charset="0"/>
              <a:buChar char="•"/>
            </a:pPr>
            <a:r>
              <a:rPr lang="en-US" sz="2000" b="0" i="0" dirty="0">
                <a:effectLst/>
                <a:latin typeface="+mn-lt"/>
              </a:rPr>
              <a:t>Digital transformation involves leveraging digital technologies to overhaul traditional and non-digital </a:t>
            </a:r>
            <a:r>
              <a:rPr lang="en-US" sz="2000" b="1" i="0" dirty="0">
                <a:effectLst/>
                <a:latin typeface="+mn-lt"/>
              </a:rPr>
              <a:t>business processes </a:t>
            </a:r>
            <a:r>
              <a:rPr lang="en-US" sz="2000" b="0" i="0" dirty="0">
                <a:effectLst/>
                <a:latin typeface="+mn-lt"/>
              </a:rPr>
              <a:t>and </a:t>
            </a:r>
            <a:r>
              <a:rPr lang="en-US" sz="2000" b="1" i="0" dirty="0">
                <a:effectLst/>
                <a:latin typeface="+mn-lt"/>
              </a:rPr>
              <a:t>services,</a:t>
            </a:r>
            <a:r>
              <a:rPr lang="en-US" sz="2000" b="0" i="0" dirty="0">
                <a:effectLst/>
                <a:latin typeface="+mn-lt"/>
              </a:rPr>
              <a:t> </a:t>
            </a:r>
            <a:r>
              <a:rPr lang="en-US" sz="2000" b="1" i="0" dirty="0">
                <a:effectLst/>
                <a:latin typeface="+mn-lt"/>
              </a:rPr>
              <a:t>adapting</a:t>
            </a:r>
            <a:r>
              <a:rPr lang="en-US" sz="2000" b="0" i="0" dirty="0">
                <a:effectLst/>
                <a:latin typeface="+mn-lt"/>
              </a:rPr>
              <a:t> to evolving market and </a:t>
            </a:r>
            <a:r>
              <a:rPr lang="en-US" sz="2000" b="1" i="0" dirty="0">
                <a:effectLst/>
                <a:latin typeface="+mn-lt"/>
              </a:rPr>
              <a:t>customer expectations</a:t>
            </a:r>
            <a:r>
              <a:rPr lang="en-US" sz="2000" b="0" i="0" dirty="0">
                <a:effectLst/>
                <a:latin typeface="+mn-lt"/>
              </a:rPr>
              <a:t>, thereby fundamentally changing how businesses are managed, operated, and deliver </a:t>
            </a:r>
            <a:r>
              <a:rPr lang="en-US" sz="2000" b="1" i="0" dirty="0">
                <a:effectLst/>
                <a:latin typeface="+mn-lt"/>
              </a:rPr>
              <a:t>value</a:t>
            </a:r>
            <a:r>
              <a:rPr lang="en-US" sz="2000" b="0" i="0" dirty="0">
                <a:effectLst/>
                <a:latin typeface="+mn-lt"/>
              </a:rPr>
              <a:t> to customers</a:t>
            </a:r>
            <a:endParaRPr kumimoji="0" lang="en-US" altLang="en-US" sz="2000" b="0" i="0" u="none" strike="noStrike" cap="none" normalizeH="0" baseline="0" dirty="0">
              <a:ln>
                <a:noFill/>
              </a:ln>
              <a:effectLst/>
              <a:latin typeface="+mn-lt"/>
            </a:endParaRPr>
          </a:p>
        </p:txBody>
      </p:sp>
      <p:pic>
        <p:nvPicPr>
          <p:cNvPr id="8" name="Picture 7">
            <a:extLst>
              <a:ext uri="{FF2B5EF4-FFF2-40B4-BE49-F238E27FC236}">
                <a16:creationId xmlns:a16="http://schemas.microsoft.com/office/drawing/2014/main" xmlns="" id="{2F14E9BB-9E7D-297F-1C1D-2FF93B601934}"/>
              </a:ext>
            </a:extLst>
          </p:cNvPr>
          <p:cNvPicPr>
            <a:picLocks noChangeAspect="1"/>
          </p:cNvPicPr>
          <p:nvPr/>
        </p:nvPicPr>
        <p:blipFill rotWithShape="1">
          <a:blip r:embed="rId3"/>
          <a:srcRect l="2801" r="5701" b="-2"/>
          <a:stretch/>
        </p:blipFill>
        <p:spPr>
          <a:xfrm>
            <a:off x="299431" y="203207"/>
            <a:ext cx="4151349" cy="5699051"/>
          </a:xfrm>
          <a:prstGeom prst="rect">
            <a:avLst/>
          </a:prstGeom>
        </p:spPr>
      </p:pic>
      <p:pic>
        <p:nvPicPr>
          <p:cNvPr id="9" name="Picture 8" descr="Logo&#10;&#10;Description automatically generated">
            <a:extLst>
              <a:ext uri="{FF2B5EF4-FFF2-40B4-BE49-F238E27FC236}">
                <a16:creationId xmlns:a16="http://schemas.microsoft.com/office/drawing/2014/main" xmlns="" id="{4853596B-1446-16AE-0E6F-12C086D6B3B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26406" y="235130"/>
            <a:ext cx="1327900" cy="849857"/>
          </a:xfrm>
          <a:prstGeom prst="rect">
            <a:avLst/>
          </a:prstGeom>
        </p:spPr>
      </p:pic>
      <p:pic>
        <p:nvPicPr>
          <p:cNvPr id="2052" name="Picture 4" descr="THEY SAY ADDING VALUE IS ADDING COST, TO WHAT EXTENT IS THIS TRUE!">
            <a:extLst>
              <a:ext uri="{FF2B5EF4-FFF2-40B4-BE49-F238E27FC236}">
                <a16:creationId xmlns:a16="http://schemas.microsoft.com/office/drawing/2014/main" xmlns="" id="{675F85AF-D975-57F6-0360-61EA8ABB214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50647" y="3681051"/>
            <a:ext cx="4437542" cy="2221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825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4C10CBC8-7837-4750-8EE9-B4C3D5048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xmlns="" id="{69014793-11D4-4A17-9261-1A2E683AD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838200" y="365125"/>
            <a:ext cx="10515600" cy="904875"/>
          </a:xfrm>
        </p:spPr>
        <p:txBody>
          <a:bodyPr>
            <a:normAutofit/>
          </a:bodyPr>
          <a:lstStyle/>
          <a:p>
            <a:r>
              <a:rPr lang="en-US" sz="5400" dirty="0">
                <a:solidFill>
                  <a:srgbClr val="FFFFFF"/>
                </a:solidFill>
              </a:rPr>
              <a:t>Challenges</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51190" y="1106352"/>
            <a:ext cx="1012210" cy="647468"/>
          </a:xfrm>
          <a:prstGeom prst="rect">
            <a:avLst/>
          </a:prstGeom>
        </p:spPr>
      </p:pic>
      <p:sp>
        <p:nvSpPr>
          <p:cNvPr id="5" name="TextBox 4">
            <a:extLst>
              <a:ext uri="{FF2B5EF4-FFF2-40B4-BE49-F238E27FC236}">
                <a16:creationId xmlns:a16="http://schemas.microsoft.com/office/drawing/2014/main" xmlns="" id="{8EA42241-4413-D7B1-3BD3-40332013E4B7}"/>
              </a:ext>
            </a:extLst>
          </p:cNvPr>
          <p:cNvSpPr txBox="1"/>
          <p:nvPr/>
        </p:nvSpPr>
        <p:spPr>
          <a:xfrm>
            <a:off x="243404" y="2011227"/>
            <a:ext cx="11519263" cy="4549835"/>
          </a:xfrm>
          <a:prstGeom prst="rect">
            <a:avLst/>
          </a:prstGeom>
          <a:noFill/>
        </p:spPr>
        <p:txBody>
          <a:bodyPr wrap="square">
            <a:spAutoFit/>
          </a:bodyPr>
          <a:lstStyle/>
          <a:p>
            <a:pPr algn="l">
              <a:lnSpc>
                <a:spcPct val="150000"/>
              </a:lnSpc>
            </a:pPr>
            <a:r>
              <a:rPr lang="en-US" sz="2800" b="0" i="0" dirty="0">
                <a:solidFill>
                  <a:srgbClr val="374151"/>
                </a:solidFill>
                <a:effectLst/>
                <a:latin typeface="Söhne"/>
              </a:rPr>
              <a:t>Expertise in Computer System Solutions is essential – Process/Timescale/Bespoke or off the shelf.</a:t>
            </a:r>
          </a:p>
          <a:p>
            <a:pPr algn="l">
              <a:lnSpc>
                <a:spcPct val="150000"/>
              </a:lnSpc>
            </a:pPr>
            <a:r>
              <a:rPr lang="en-US" sz="2800" b="0" i="0" dirty="0">
                <a:solidFill>
                  <a:srgbClr val="374151"/>
                </a:solidFill>
                <a:effectLst/>
                <a:latin typeface="Söhne"/>
              </a:rPr>
              <a:t>Importance of trials.</a:t>
            </a:r>
          </a:p>
          <a:p>
            <a:pPr algn="l">
              <a:lnSpc>
                <a:spcPct val="150000"/>
              </a:lnSpc>
            </a:pPr>
            <a:r>
              <a:rPr lang="en-US" sz="2800" b="0" i="0" dirty="0">
                <a:solidFill>
                  <a:srgbClr val="374151"/>
                </a:solidFill>
                <a:effectLst/>
                <a:latin typeface="Söhne"/>
              </a:rPr>
              <a:t>Pay attention to feedback regarding flaws, fixes, and problems.</a:t>
            </a:r>
          </a:p>
          <a:p>
            <a:pPr algn="l">
              <a:lnSpc>
                <a:spcPct val="150000"/>
              </a:lnSpc>
            </a:pPr>
            <a:r>
              <a:rPr lang="en-US" sz="2800" b="0" i="0" dirty="0">
                <a:solidFill>
                  <a:srgbClr val="374151"/>
                </a:solidFill>
                <a:effectLst/>
                <a:latin typeface="Söhne"/>
              </a:rPr>
              <a:t>Promote diversity within teams.</a:t>
            </a:r>
          </a:p>
          <a:p>
            <a:pPr algn="l">
              <a:lnSpc>
                <a:spcPct val="150000"/>
              </a:lnSpc>
            </a:pPr>
            <a:r>
              <a:rPr lang="en-US" sz="2800" b="0" i="0" dirty="0">
                <a:solidFill>
                  <a:srgbClr val="374151"/>
                </a:solidFill>
                <a:effectLst/>
                <a:latin typeface="Söhne"/>
              </a:rPr>
              <a:t>Implement effective change management.</a:t>
            </a:r>
          </a:p>
          <a:p>
            <a:pPr algn="l">
              <a:lnSpc>
                <a:spcPct val="150000"/>
              </a:lnSpc>
            </a:pPr>
            <a:r>
              <a:rPr lang="en-US" sz="2800" b="0" i="0" dirty="0">
                <a:solidFill>
                  <a:srgbClr val="374151"/>
                </a:solidFill>
                <a:effectLst/>
                <a:latin typeface="Söhne"/>
              </a:rPr>
              <a:t>Adopt an Agile approach.</a:t>
            </a:r>
          </a:p>
        </p:txBody>
      </p:sp>
    </p:spTree>
    <p:extLst>
      <p:ext uri="{BB962C8B-B14F-4D97-AF65-F5344CB8AC3E}">
        <p14:creationId xmlns:p14="http://schemas.microsoft.com/office/powerpoint/2010/main" xmlns="" val="42304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p:txBody>
          <a:bodyPr/>
          <a:lstStyle/>
          <a:p>
            <a:r>
              <a:rPr lang="en-US" dirty="0"/>
              <a:t>Digital Journey - Technology</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16567" y="786325"/>
            <a:ext cx="1152525" cy="737222"/>
          </a:xfrm>
          <a:prstGeom prst="rect">
            <a:avLst/>
          </a:prstGeom>
        </p:spPr>
      </p:pic>
      <p:sp>
        <p:nvSpPr>
          <p:cNvPr id="13" name="TextBox 12">
            <a:extLst>
              <a:ext uri="{FF2B5EF4-FFF2-40B4-BE49-F238E27FC236}">
                <a16:creationId xmlns:a16="http://schemas.microsoft.com/office/drawing/2014/main" xmlns="" id="{948FC538-FC6A-B8A9-BAAC-B6E831A39EEB}"/>
              </a:ext>
            </a:extLst>
          </p:cNvPr>
          <p:cNvSpPr txBox="1"/>
          <p:nvPr/>
        </p:nvSpPr>
        <p:spPr>
          <a:xfrm>
            <a:off x="9530080" y="1838960"/>
            <a:ext cx="2094360" cy="5078313"/>
          </a:xfrm>
          <a:prstGeom prst="rect">
            <a:avLst/>
          </a:prstGeom>
          <a:noFill/>
        </p:spPr>
        <p:txBody>
          <a:bodyPr wrap="square" rtlCol="0">
            <a:spAutoFit/>
          </a:bodyPr>
          <a:lstStyle/>
          <a:p>
            <a:r>
              <a:rPr lang="en-IE" dirty="0"/>
              <a:t>VALUE TO CLIENT</a:t>
            </a:r>
          </a:p>
          <a:p>
            <a:endParaRPr lang="en-IE" dirty="0"/>
          </a:p>
          <a:p>
            <a:r>
              <a:rPr lang="en-IE" dirty="0"/>
              <a:t>TIME TO PEOPLE</a:t>
            </a:r>
          </a:p>
          <a:p>
            <a:endParaRPr lang="en-IE" dirty="0"/>
          </a:p>
          <a:p>
            <a:r>
              <a:rPr lang="en-IE" dirty="0"/>
              <a:t>CARBON FOOTPRINT</a:t>
            </a:r>
          </a:p>
          <a:p>
            <a:endParaRPr lang="en-IE" dirty="0"/>
          </a:p>
          <a:p>
            <a:r>
              <a:rPr lang="en-IE" dirty="0"/>
              <a:t>CI CULTURE</a:t>
            </a:r>
          </a:p>
          <a:p>
            <a:endParaRPr lang="en-IE" dirty="0"/>
          </a:p>
          <a:p>
            <a:r>
              <a:rPr lang="en-IE" dirty="0"/>
              <a:t>EFFICIENCY</a:t>
            </a:r>
          </a:p>
          <a:p>
            <a:endParaRPr lang="en-IE" dirty="0"/>
          </a:p>
          <a:p>
            <a:r>
              <a:rPr lang="en-IE" dirty="0"/>
              <a:t>LEAN CULTURE</a:t>
            </a:r>
          </a:p>
          <a:p>
            <a:endParaRPr lang="en-IE" dirty="0"/>
          </a:p>
          <a:p>
            <a:r>
              <a:rPr lang="en-IE" dirty="0"/>
              <a:t>SUCCESS/FAIL</a:t>
            </a:r>
          </a:p>
          <a:p>
            <a:endParaRPr lang="en-IE" dirty="0"/>
          </a:p>
          <a:p>
            <a:endParaRPr lang="en-IE" dirty="0"/>
          </a:p>
          <a:p>
            <a:endParaRPr lang="en-IE" dirty="0"/>
          </a:p>
          <a:p>
            <a:endParaRPr lang="en-IE" dirty="0"/>
          </a:p>
        </p:txBody>
      </p:sp>
      <p:graphicFrame>
        <p:nvGraphicFramePr>
          <p:cNvPr id="3" name="Chart 2">
            <a:extLst>
              <a:ext uri="{FF2B5EF4-FFF2-40B4-BE49-F238E27FC236}">
                <a16:creationId xmlns:a16="http://schemas.microsoft.com/office/drawing/2014/main" xmlns="" id="{C82EDF60-2D85-2259-35A4-8627D5E55C70}"/>
              </a:ext>
            </a:extLst>
          </p:cNvPr>
          <p:cNvGraphicFramePr>
            <a:graphicFrameLocks/>
          </p:cNvGraphicFramePr>
          <p:nvPr>
            <p:extLst>
              <p:ext uri="{D42A27DB-BD31-4B8C-83A1-F6EECF244321}">
                <p14:modId xmlns:p14="http://schemas.microsoft.com/office/powerpoint/2010/main" xmlns="" val="1757263701"/>
              </p:ext>
            </p:extLst>
          </p:nvPr>
        </p:nvGraphicFramePr>
        <p:xfrm>
          <a:off x="567560" y="1365884"/>
          <a:ext cx="8252590" cy="4920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2693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p:txBody>
          <a:bodyPr/>
          <a:lstStyle/>
          <a:p>
            <a:r>
              <a:rPr lang="en-US" dirty="0"/>
              <a:t>Conclusion</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16567" y="786325"/>
            <a:ext cx="1152525" cy="737222"/>
          </a:xfrm>
          <a:prstGeom prst="rect">
            <a:avLst/>
          </a:prstGeom>
        </p:spPr>
      </p:pic>
      <p:sp>
        <p:nvSpPr>
          <p:cNvPr id="8" name="TextBox 7">
            <a:extLst>
              <a:ext uri="{FF2B5EF4-FFF2-40B4-BE49-F238E27FC236}">
                <a16:creationId xmlns:a16="http://schemas.microsoft.com/office/drawing/2014/main" xmlns="" id="{E18EF5C3-25BF-6CF9-ACE0-4F2454B5627B}"/>
              </a:ext>
            </a:extLst>
          </p:cNvPr>
          <p:cNvSpPr txBox="1"/>
          <p:nvPr/>
        </p:nvSpPr>
        <p:spPr>
          <a:xfrm>
            <a:off x="1118870" y="6048413"/>
            <a:ext cx="6258560" cy="369332"/>
          </a:xfrm>
          <a:prstGeom prst="rect">
            <a:avLst/>
          </a:prstGeom>
          <a:noFill/>
        </p:spPr>
        <p:txBody>
          <a:bodyPr wrap="square">
            <a:spAutoFit/>
          </a:bodyPr>
          <a:lstStyle/>
          <a:p>
            <a:r>
              <a:rPr lang="en-US" dirty="0">
                <a:hlinkClick r:id="rId4"/>
              </a:rPr>
              <a:t>Applying lessons learned (pmi.org)</a:t>
            </a:r>
            <a:endParaRPr lang="en-IE" dirty="0"/>
          </a:p>
        </p:txBody>
      </p:sp>
      <p:sp>
        <p:nvSpPr>
          <p:cNvPr id="3" name="TextBox 2">
            <a:extLst>
              <a:ext uri="{FF2B5EF4-FFF2-40B4-BE49-F238E27FC236}">
                <a16:creationId xmlns:a16="http://schemas.microsoft.com/office/drawing/2014/main" xmlns="" id="{B307C56A-2220-B07C-EA7E-67741C6A872B}"/>
              </a:ext>
            </a:extLst>
          </p:cNvPr>
          <p:cNvSpPr txBox="1"/>
          <p:nvPr/>
        </p:nvSpPr>
        <p:spPr>
          <a:xfrm>
            <a:off x="243840" y="893379"/>
            <a:ext cx="9624060" cy="523220"/>
          </a:xfrm>
          <a:prstGeom prst="rect">
            <a:avLst/>
          </a:prstGeom>
          <a:noFill/>
        </p:spPr>
        <p:txBody>
          <a:bodyPr wrap="square" rtlCol="0">
            <a:spAutoFit/>
          </a:bodyPr>
          <a:lstStyle/>
          <a:p>
            <a:r>
              <a:rPr lang="en-IE" sz="2800" dirty="0"/>
              <a:t>DOCUMENT LESSON LEARNED FROM THE START</a:t>
            </a:r>
          </a:p>
        </p:txBody>
      </p:sp>
      <p:pic>
        <p:nvPicPr>
          <p:cNvPr id="1028" name="Picture 4" descr="Lessons Learned in Projects: Practical Guide (with Template)">
            <a:extLst>
              <a:ext uri="{FF2B5EF4-FFF2-40B4-BE49-F238E27FC236}">
                <a16:creationId xmlns:a16="http://schemas.microsoft.com/office/drawing/2014/main" xmlns="" id="{0EBEAA67-B86E-8D41-BFBD-2E86C99C3D0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5765" y="1744266"/>
            <a:ext cx="2466975" cy="2867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Lessons learned: Never point the lance at yourself or others - SAFETY4SEA">
            <a:extLst>
              <a:ext uri="{FF2B5EF4-FFF2-40B4-BE49-F238E27FC236}">
                <a16:creationId xmlns:a16="http://schemas.microsoft.com/office/drawing/2014/main" xmlns="" id="{B9D668D2-5763-E6EF-BA99-2C2B75C3C55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38525" y="1657351"/>
            <a:ext cx="6981825" cy="415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917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4C10CBC8-7837-4750-8EE9-B4C3D5048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xmlns="" id="{69014793-11D4-4A17-9261-1A2E683AD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838200" y="365125"/>
            <a:ext cx="10515600" cy="904875"/>
          </a:xfrm>
        </p:spPr>
        <p:txBody>
          <a:bodyPr>
            <a:normAutofit/>
          </a:bodyPr>
          <a:lstStyle/>
          <a:p>
            <a:r>
              <a:rPr lang="en-US" sz="5400" dirty="0">
                <a:solidFill>
                  <a:srgbClr val="FFFFFF"/>
                </a:solidFill>
              </a:rPr>
              <a:t>Resources</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51190" y="1106352"/>
            <a:ext cx="1012210" cy="647468"/>
          </a:xfrm>
          <a:prstGeom prst="rect">
            <a:avLst/>
          </a:prstGeom>
        </p:spPr>
      </p:pic>
      <p:sp>
        <p:nvSpPr>
          <p:cNvPr id="3" name="TextBox 2">
            <a:extLst>
              <a:ext uri="{FF2B5EF4-FFF2-40B4-BE49-F238E27FC236}">
                <a16:creationId xmlns:a16="http://schemas.microsoft.com/office/drawing/2014/main" xmlns="" id="{20640270-29F9-D997-F1C5-058909193DAE}"/>
              </a:ext>
            </a:extLst>
          </p:cNvPr>
          <p:cNvSpPr txBox="1"/>
          <p:nvPr/>
        </p:nvSpPr>
        <p:spPr>
          <a:xfrm>
            <a:off x="589280" y="2418080"/>
            <a:ext cx="10764520" cy="3693319"/>
          </a:xfrm>
          <a:prstGeom prst="rect">
            <a:avLst/>
          </a:prstGeom>
          <a:noFill/>
        </p:spPr>
        <p:txBody>
          <a:bodyPr wrap="square" rtlCol="0">
            <a:spAutoFit/>
          </a:bodyPr>
          <a:lstStyle/>
          <a:p>
            <a:r>
              <a:rPr lang="en-IE" dirty="0">
                <a:hlinkClick r:id="rId3"/>
              </a:rPr>
              <a:t>https://leanconstructionireland.ie/resources/</a:t>
            </a:r>
            <a:endParaRPr lang="en-IE" dirty="0"/>
          </a:p>
          <a:p>
            <a:endParaRPr lang="en-IE" dirty="0"/>
          </a:p>
          <a:p>
            <a:endParaRPr lang="en-IE" dirty="0"/>
          </a:p>
          <a:p>
            <a:r>
              <a:rPr lang="en-IE" dirty="0">
                <a:hlinkClick r:id="rId4"/>
              </a:rPr>
              <a:t>https://www.wit.ie/courses/master-of-business-in-lean-enterprise-excellence</a:t>
            </a:r>
            <a:endParaRPr lang="en-IE" dirty="0"/>
          </a:p>
          <a:p>
            <a:endParaRPr lang="en-IE" dirty="0"/>
          </a:p>
          <a:p>
            <a:endParaRPr lang="en-IE" dirty="0"/>
          </a:p>
          <a:p>
            <a:r>
              <a:rPr lang="en-IE" dirty="0">
                <a:hlinkClick r:id="rId5"/>
              </a:rPr>
              <a:t>https://www.academia.edu/</a:t>
            </a:r>
            <a:endParaRPr lang="en-IE" dirty="0"/>
          </a:p>
          <a:p>
            <a:endParaRPr lang="en-IE" dirty="0"/>
          </a:p>
          <a:p>
            <a:endParaRPr lang="en-IE" dirty="0"/>
          </a:p>
          <a:p>
            <a:r>
              <a:rPr lang="en-IE" dirty="0">
                <a:hlinkClick r:id="rId6"/>
              </a:rPr>
              <a:t>https://learning.linkedin.com/elearning-case-studies?selectedFilter=all%2Fall</a:t>
            </a:r>
            <a:endParaRPr lang="en-IE" dirty="0"/>
          </a:p>
          <a:p>
            <a:endParaRPr lang="en-IE" dirty="0"/>
          </a:p>
          <a:p>
            <a:endParaRPr lang="en-IE" dirty="0"/>
          </a:p>
          <a:p>
            <a:endParaRPr lang="en-IE" dirty="0"/>
          </a:p>
        </p:txBody>
      </p:sp>
      <p:pic>
        <p:nvPicPr>
          <p:cNvPr id="2050" name="Picture 2" descr="Scientia Potentia Est — Knowledge Is Power | by Lior Avni | Gett Tech |  Medium">
            <a:extLst>
              <a:ext uri="{FF2B5EF4-FFF2-40B4-BE49-F238E27FC236}">
                <a16:creationId xmlns:a16="http://schemas.microsoft.com/office/drawing/2014/main" xmlns="" id="{66FD6B52-54BE-8798-D903-0D12D7F26BB2}"/>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200458" y="251817"/>
            <a:ext cx="2981325" cy="1533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149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BEA405A-FA88-E645-BF6C-ADA333927125}"/>
              </a:ext>
            </a:extLst>
          </p:cNvPr>
          <p:cNvPicPr>
            <a:picLocks noGrp="1" noChangeAspect="1"/>
          </p:cNvPicPr>
          <p:nvPr>
            <p:ph idx="1"/>
          </p:nvPr>
        </p:nvPicPr>
        <p:blipFill>
          <a:blip r:embed="rId2"/>
          <a:stretch>
            <a:fillRect/>
          </a:stretch>
        </p:blipFill>
        <p:spPr>
          <a:xfrm>
            <a:off x="-76200" y="-1835293"/>
            <a:ext cx="12395200" cy="8769493"/>
          </a:xfrm>
        </p:spPr>
      </p:pic>
      <p:sp>
        <p:nvSpPr>
          <p:cNvPr id="2" name="TextBox 1">
            <a:extLst>
              <a:ext uri="{FF2B5EF4-FFF2-40B4-BE49-F238E27FC236}">
                <a16:creationId xmlns:a16="http://schemas.microsoft.com/office/drawing/2014/main" xmlns="" id="{1FD4EB95-9701-68B9-CF48-2648CEA6D928}"/>
              </a:ext>
            </a:extLst>
          </p:cNvPr>
          <p:cNvSpPr txBox="1"/>
          <p:nvPr/>
        </p:nvSpPr>
        <p:spPr>
          <a:xfrm>
            <a:off x="481525" y="406653"/>
            <a:ext cx="4719145" cy="3416320"/>
          </a:xfrm>
          <a:prstGeom prst="rect">
            <a:avLst/>
          </a:prstGeom>
          <a:noFill/>
        </p:spPr>
        <p:txBody>
          <a:bodyPr wrap="square" rtlCol="0">
            <a:spAutoFit/>
          </a:bodyPr>
          <a:lstStyle/>
          <a:p>
            <a:r>
              <a:rPr lang="en-IE" dirty="0"/>
              <a:t>Thank you from </a:t>
            </a:r>
          </a:p>
          <a:p>
            <a:endParaRPr lang="en-IE" dirty="0"/>
          </a:p>
          <a:p>
            <a:r>
              <a:rPr lang="en-IE" dirty="0"/>
              <a:t>Elaine Harrington</a:t>
            </a:r>
          </a:p>
          <a:p>
            <a:r>
              <a:rPr lang="en-IE" dirty="0">
                <a:hlinkClick r:id="rId3"/>
              </a:rPr>
              <a:t>eharrington@suireng.ie</a:t>
            </a:r>
            <a:endParaRPr lang="en-IE" dirty="0"/>
          </a:p>
          <a:p>
            <a:r>
              <a:rPr lang="en-IE" dirty="0"/>
              <a:t>087-4051484</a:t>
            </a:r>
          </a:p>
          <a:p>
            <a:endParaRPr lang="en-IE" dirty="0"/>
          </a:p>
          <a:p>
            <a:endParaRPr lang="en-IE" dirty="0"/>
          </a:p>
          <a:p>
            <a:r>
              <a:rPr lang="en-IE" dirty="0"/>
              <a:t>Questions &amp; Answer</a:t>
            </a:r>
          </a:p>
          <a:p>
            <a:endParaRPr lang="en-IE" dirty="0"/>
          </a:p>
          <a:p>
            <a:endParaRPr lang="en-IE" dirty="0"/>
          </a:p>
          <a:p>
            <a:endParaRPr lang="en-IE" dirty="0"/>
          </a:p>
          <a:p>
            <a:endParaRPr lang="en-IE" dirty="0"/>
          </a:p>
        </p:txBody>
      </p:sp>
    </p:spTree>
    <p:extLst>
      <p:ext uri="{BB962C8B-B14F-4D97-AF65-F5344CB8AC3E}">
        <p14:creationId xmlns:p14="http://schemas.microsoft.com/office/powerpoint/2010/main" xmlns="" val="197707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208854" y="-89299"/>
            <a:ext cx="12213771" cy="1006343"/>
          </a:xfrm>
        </p:spPr>
        <p:txBody>
          <a:bodyPr/>
          <a:lstStyle/>
          <a:p>
            <a:r>
              <a:rPr lang="en-US" dirty="0"/>
              <a:t>Introduction</a:t>
            </a:r>
          </a:p>
        </p:txBody>
      </p:sp>
      <p:pic>
        <p:nvPicPr>
          <p:cNvPr id="6" name="Content Placeholder 5" descr="A person wearing glasses and a black jacket&#10;&#10;Description automatically generated">
            <a:extLst>
              <a:ext uri="{FF2B5EF4-FFF2-40B4-BE49-F238E27FC236}">
                <a16:creationId xmlns:a16="http://schemas.microsoft.com/office/drawing/2014/main" xmlns="" id="{E6F712AE-411C-4AE5-EED6-C105C1DA4D73}"/>
              </a:ext>
            </a:extLst>
          </p:cNvPr>
          <p:cNvPicPr>
            <a:picLocks noGrp="1" noChangeAspect="1"/>
          </p:cNvPicPr>
          <p:nvPr>
            <p:ph idx="1"/>
          </p:nvPr>
        </p:nvPicPr>
        <p:blipFill>
          <a:blip r:embed="rId3"/>
          <a:stretch>
            <a:fillRect/>
          </a:stretch>
        </p:blipFill>
        <p:spPr>
          <a:xfrm>
            <a:off x="8582131" y="1776730"/>
            <a:ext cx="2344208" cy="3516313"/>
          </a:xfrm>
        </p:spPr>
      </p:pic>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094548" y="786325"/>
            <a:ext cx="974544" cy="623375"/>
          </a:xfrm>
          <a:prstGeom prst="rect">
            <a:avLst/>
          </a:prstGeom>
        </p:spPr>
      </p:pic>
      <p:sp>
        <p:nvSpPr>
          <p:cNvPr id="5" name="TextBox 4">
            <a:extLst>
              <a:ext uri="{FF2B5EF4-FFF2-40B4-BE49-F238E27FC236}">
                <a16:creationId xmlns:a16="http://schemas.microsoft.com/office/drawing/2014/main" xmlns="" id="{AEA65155-1D63-013B-0DAA-FB1E2F0E596D}"/>
              </a:ext>
            </a:extLst>
          </p:cNvPr>
          <p:cNvSpPr txBox="1"/>
          <p:nvPr/>
        </p:nvSpPr>
        <p:spPr>
          <a:xfrm>
            <a:off x="767610" y="2629298"/>
            <a:ext cx="6536509" cy="954107"/>
          </a:xfrm>
          <a:prstGeom prst="rect">
            <a:avLst/>
          </a:prstGeom>
          <a:noFill/>
        </p:spPr>
        <p:txBody>
          <a:bodyPr wrap="square" rtlCol="0">
            <a:spAutoFit/>
          </a:bodyPr>
          <a:lstStyle/>
          <a:p>
            <a:pPr algn="ctr">
              <a:spcBef>
                <a:spcPts val="3"/>
              </a:spcBef>
            </a:pPr>
            <a:r>
              <a:rPr lang="en-IE" sz="2800" b="1" dirty="0"/>
              <a:t>	Elaine Harrington – Continuous Improvement Manager</a:t>
            </a:r>
          </a:p>
        </p:txBody>
      </p:sp>
      <p:sp>
        <p:nvSpPr>
          <p:cNvPr id="8" name="TextBox 7">
            <a:extLst>
              <a:ext uri="{FF2B5EF4-FFF2-40B4-BE49-F238E27FC236}">
                <a16:creationId xmlns:a16="http://schemas.microsoft.com/office/drawing/2014/main" xmlns="" id="{88770D6C-CB5B-B6FA-3C0D-02785421CA0C}"/>
              </a:ext>
            </a:extLst>
          </p:cNvPr>
          <p:cNvSpPr txBox="1"/>
          <p:nvPr/>
        </p:nvSpPr>
        <p:spPr>
          <a:xfrm>
            <a:off x="859050" y="5295659"/>
            <a:ext cx="7350230" cy="1877437"/>
          </a:xfrm>
          <a:prstGeom prst="rect">
            <a:avLst/>
          </a:prstGeom>
          <a:noFill/>
        </p:spPr>
        <p:txBody>
          <a:bodyPr wrap="square">
            <a:spAutoFit/>
          </a:bodyPr>
          <a:lstStyle/>
          <a:p>
            <a:r>
              <a:rPr lang="en-IE" sz="1800" dirty="0">
                <a:solidFill>
                  <a:srgbClr val="000000"/>
                </a:solidFill>
                <a:effectLst/>
                <a:latin typeface="Aptos" panose="020B0004020202020204" pitchFamily="34" charset="0"/>
                <a:ea typeface="Calibri" panose="020F0502020204030204" pitchFamily="34" charset="0"/>
              </a:rPr>
              <a:t>Specialist in Business Management</a:t>
            </a:r>
            <a:r>
              <a:rPr lang="en-IE" dirty="0">
                <a:solidFill>
                  <a:srgbClr val="000000"/>
                </a:solidFill>
                <a:latin typeface="Aptos" panose="020B0004020202020204" pitchFamily="34" charset="0"/>
                <a:ea typeface="Calibri" panose="020F0502020204030204" pitchFamily="34" charset="0"/>
              </a:rPr>
              <a:t>, Commercial </a:t>
            </a:r>
            <a:r>
              <a:rPr lang="en-IE" sz="1800" dirty="0">
                <a:solidFill>
                  <a:srgbClr val="000000"/>
                </a:solidFill>
                <a:effectLst/>
                <a:latin typeface="Aptos" panose="020B0004020202020204" pitchFamily="34" charset="0"/>
                <a:ea typeface="Calibri" panose="020F0502020204030204" pitchFamily="34" charset="0"/>
              </a:rPr>
              <a:t>and Lean Enterprise Excellence - Black belt in Lean.</a:t>
            </a:r>
          </a:p>
          <a:p>
            <a:endParaRPr lang="en-IE" sz="1600" dirty="0">
              <a:effectLst/>
              <a:latin typeface="Calibri" panose="020F0502020204030204" pitchFamily="34" charset="0"/>
              <a:ea typeface="Calibri" panose="020F0502020204030204" pitchFamily="34" charset="0"/>
            </a:endParaRPr>
          </a:p>
          <a:p>
            <a:endParaRPr lang="en-IE" sz="1600" dirty="0">
              <a:latin typeface="Calibri" panose="020F0502020204030204" pitchFamily="34" charset="0"/>
              <a:ea typeface="Calibri" panose="020F0502020204030204" pitchFamily="34" charset="0"/>
            </a:endParaRPr>
          </a:p>
          <a:p>
            <a:endParaRPr lang="en-IE" sz="1600" dirty="0">
              <a:effectLst/>
              <a:latin typeface="Calibri" panose="020F0502020204030204" pitchFamily="34" charset="0"/>
              <a:ea typeface="Calibri" panose="020F0502020204030204" pitchFamily="34" charset="0"/>
            </a:endParaRPr>
          </a:p>
          <a:p>
            <a:endParaRPr lang="en-IE" sz="1600" dirty="0">
              <a:latin typeface="Calibri" panose="020F0502020204030204" pitchFamily="34" charset="0"/>
              <a:ea typeface="Calibri" panose="020F0502020204030204" pitchFamily="34" charset="0"/>
            </a:endParaRPr>
          </a:p>
          <a:p>
            <a:endParaRPr lang="en-IE"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5900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208854" y="-89299"/>
            <a:ext cx="12213771" cy="1006343"/>
          </a:xfrm>
        </p:spPr>
        <p:txBody>
          <a:bodyPr/>
          <a:lstStyle/>
          <a:p>
            <a:r>
              <a:rPr lang="en-US" dirty="0">
                <a:solidFill>
                  <a:schemeClr val="accent1">
                    <a:lumMod val="75000"/>
                  </a:schemeClr>
                </a:solidFill>
              </a:rPr>
              <a:t>AGENDA</a:t>
            </a:r>
          </a:p>
        </p:txBody>
      </p:sp>
      <p:sp>
        <p:nvSpPr>
          <p:cNvPr id="12" name="Content Placeholder 11">
            <a:extLst>
              <a:ext uri="{FF2B5EF4-FFF2-40B4-BE49-F238E27FC236}">
                <a16:creationId xmlns:a16="http://schemas.microsoft.com/office/drawing/2014/main" xmlns="" id="{735321EF-6BB6-6572-6E1E-515CC2C9B856}"/>
              </a:ext>
            </a:extLst>
          </p:cNvPr>
          <p:cNvSpPr>
            <a:spLocks noGrp="1"/>
          </p:cNvSpPr>
          <p:nvPr>
            <p:ph idx="1"/>
          </p:nvPr>
        </p:nvSpPr>
        <p:spPr>
          <a:xfrm>
            <a:off x="432897" y="2111429"/>
            <a:ext cx="5617029" cy="4602163"/>
          </a:xfrm>
        </p:spPr>
        <p:txBody>
          <a:bodyPr>
            <a:normAutofit/>
          </a:bodyPr>
          <a:lstStyle/>
          <a:p>
            <a:pPr marL="0" indent="0">
              <a:lnSpc>
                <a:spcPct val="100000"/>
              </a:lnSpc>
              <a:spcBef>
                <a:spcPts val="3"/>
              </a:spcBef>
              <a:buNone/>
            </a:pPr>
            <a:r>
              <a:rPr lang="en-IE" sz="2400" b="1" dirty="0"/>
              <a:t>Define our Digital Transformation Strategy</a:t>
            </a:r>
          </a:p>
          <a:p>
            <a:pPr marL="0" indent="0">
              <a:lnSpc>
                <a:spcPct val="100000"/>
              </a:lnSpc>
              <a:spcBef>
                <a:spcPts val="3"/>
              </a:spcBef>
              <a:buNone/>
            </a:pPr>
            <a:endParaRPr lang="en-IE" sz="2400" b="1" dirty="0"/>
          </a:p>
          <a:p>
            <a:pPr marL="0" indent="0">
              <a:lnSpc>
                <a:spcPct val="100000"/>
              </a:lnSpc>
              <a:spcBef>
                <a:spcPts val="3"/>
              </a:spcBef>
              <a:buNone/>
            </a:pPr>
            <a:r>
              <a:rPr lang="en-IE" sz="2400" b="1" dirty="0"/>
              <a:t>Key Elements in Our Journey</a:t>
            </a:r>
          </a:p>
          <a:p>
            <a:pPr marL="0" indent="0">
              <a:lnSpc>
                <a:spcPct val="100000"/>
              </a:lnSpc>
              <a:spcBef>
                <a:spcPts val="3"/>
              </a:spcBef>
              <a:buNone/>
            </a:pPr>
            <a:endParaRPr lang="en-IE" sz="2400" b="1" dirty="0"/>
          </a:p>
          <a:p>
            <a:pPr marL="0" indent="0">
              <a:lnSpc>
                <a:spcPct val="100000"/>
              </a:lnSpc>
              <a:spcBef>
                <a:spcPts val="3"/>
              </a:spcBef>
              <a:buNone/>
            </a:pPr>
            <a:r>
              <a:rPr lang="en-IE" sz="2400" b="1" dirty="0"/>
              <a:t>Assessing the Current State</a:t>
            </a:r>
          </a:p>
          <a:p>
            <a:pPr marL="0" indent="0">
              <a:lnSpc>
                <a:spcPct val="100000"/>
              </a:lnSpc>
              <a:spcBef>
                <a:spcPts val="3"/>
              </a:spcBef>
              <a:buNone/>
            </a:pPr>
            <a:endParaRPr lang="en-IE" sz="2400" b="1" dirty="0"/>
          </a:p>
          <a:p>
            <a:pPr marL="0" indent="0">
              <a:lnSpc>
                <a:spcPct val="100000"/>
              </a:lnSpc>
              <a:spcBef>
                <a:spcPts val="3"/>
              </a:spcBef>
              <a:buNone/>
            </a:pPr>
            <a:r>
              <a:rPr lang="en-IE" sz="2400" b="1" dirty="0"/>
              <a:t>Setting our goals and objectives</a:t>
            </a:r>
          </a:p>
          <a:p>
            <a:endParaRPr lang="en-IE" dirty="0"/>
          </a:p>
        </p:txBody>
      </p:sp>
      <p:sp>
        <p:nvSpPr>
          <p:cNvPr id="14" name="Content Placeholder 13">
            <a:extLst>
              <a:ext uri="{FF2B5EF4-FFF2-40B4-BE49-F238E27FC236}">
                <a16:creationId xmlns:a16="http://schemas.microsoft.com/office/drawing/2014/main" xmlns="" id="{993DBF09-2C04-29E8-3AB3-C70DF4C5485E}"/>
              </a:ext>
            </a:extLst>
          </p:cNvPr>
          <p:cNvSpPr>
            <a:spLocks noGrp="1"/>
          </p:cNvSpPr>
          <p:nvPr>
            <p:ph sz="half" idx="4294967295"/>
          </p:nvPr>
        </p:nvSpPr>
        <p:spPr>
          <a:xfrm>
            <a:off x="6322422" y="2111429"/>
            <a:ext cx="5181600" cy="4065534"/>
          </a:xfrm>
        </p:spPr>
        <p:txBody>
          <a:bodyPr/>
          <a:lstStyle/>
          <a:p>
            <a:pPr marL="0" indent="0">
              <a:lnSpc>
                <a:spcPct val="100000"/>
              </a:lnSpc>
              <a:spcBef>
                <a:spcPts val="3"/>
              </a:spcBef>
              <a:buNone/>
            </a:pPr>
            <a:r>
              <a:rPr lang="en-IE" sz="2400" b="1" dirty="0"/>
              <a:t>Building the Team</a:t>
            </a:r>
          </a:p>
          <a:p>
            <a:pPr marL="0" indent="0">
              <a:lnSpc>
                <a:spcPct val="100000"/>
              </a:lnSpc>
              <a:spcBef>
                <a:spcPts val="3"/>
              </a:spcBef>
              <a:buNone/>
            </a:pPr>
            <a:endParaRPr lang="en-IE" sz="2400" b="1" dirty="0"/>
          </a:p>
          <a:p>
            <a:pPr marL="0" indent="0">
              <a:lnSpc>
                <a:spcPct val="100000"/>
              </a:lnSpc>
              <a:spcBef>
                <a:spcPts val="3"/>
              </a:spcBef>
              <a:buNone/>
            </a:pPr>
            <a:r>
              <a:rPr lang="en-IE" sz="2400" b="1" dirty="0"/>
              <a:t>Technology</a:t>
            </a:r>
          </a:p>
          <a:p>
            <a:pPr marL="0" indent="0">
              <a:lnSpc>
                <a:spcPct val="100000"/>
              </a:lnSpc>
              <a:spcBef>
                <a:spcPts val="3"/>
              </a:spcBef>
              <a:buNone/>
            </a:pPr>
            <a:endParaRPr lang="en-IE" sz="2400" b="1" dirty="0"/>
          </a:p>
          <a:p>
            <a:pPr marL="0" indent="0">
              <a:lnSpc>
                <a:spcPct val="100000"/>
              </a:lnSpc>
              <a:spcBef>
                <a:spcPts val="3"/>
              </a:spcBef>
              <a:buNone/>
            </a:pPr>
            <a:r>
              <a:rPr lang="en-IE" sz="2400" b="1" dirty="0"/>
              <a:t>Resources</a:t>
            </a:r>
          </a:p>
          <a:p>
            <a:pPr marL="0" indent="0">
              <a:lnSpc>
                <a:spcPct val="100000"/>
              </a:lnSpc>
              <a:spcBef>
                <a:spcPts val="3"/>
              </a:spcBef>
              <a:buNone/>
            </a:pPr>
            <a:endParaRPr lang="en-IE" sz="2400" b="1" dirty="0"/>
          </a:p>
          <a:p>
            <a:pPr marL="0" indent="0">
              <a:lnSpc>
                <a:spcPct val="100000"/>
              </a:lnSpc>
              <a:spcBef>
                <a:spcPts val="3"/>
              </a:spcBef>
              <a:buNone/>
            </a:pPr>
            <a:r>
              <a:rPr lang="en-IE" sz="2400" b="1" dirty="0"/>
              <a:t>Challenges</a:t>
            </a:r>
          </a:p>
          <a:p>
            <a:pPr marL="0" indent="0">
              <a:lnSpc>
                <a:spcPct val="100000"/>
              </a:lnSpc>
              <a:spcBef>
                <a:spcPts val="3"/>
              </a:spcBef>
              <a:buNone/>
            </a:pPr>
            <a:endParaRPr lang="en-IE" sz="2400" b="1" dirty="0"/>
          </a:p>
          <a:p>
            <a:pPr marL="0" indent="0">
              <a:lnSpc>
                <a:spcPct val="100000"/>
              </a:lnSpc>
              <a:spcBef>
                <a:spcPts val="3"/>
              </a:spcBef>
              <a:buNone/>
            </a:pPr>
            <a:r>
              <a:rPr lang="en-IE" sz="2400" b="1" dirty="0"/>
              <a:t>Conclusion</a:t>
            </a:r>
          </a:p>
          <a:p>
            <a:endParaRPr lang="en-IE" dirty="0"/>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94548" y="786325"/>
            <a:ext cx="974544" cy="623375"/>
          </a:xfrm>
          <a:prstGeom prst="rect">
            <a:avLst/>
          </a:prstGeom>
        </p:spPr>
      </p:pic>
      <p:sp>
        <p:nvSpPr>
          <p:cNvPr id="5" name="TextBox 4">
            <a:extLst>
              <a:ext uri="{FF2B5EF4-FFF2-40B4-BE49-F238E27FC236}">
                <a16:creationId xmlns:a16="http://schemas.microsoft.com/office/drawing/2014/main" xmlns="" id="{AEA65155-1D63-013B-0DAA-FB1E2F0E596D}"/>
              </a:ext>
            </a:extLst>
          </p:cNvPr>
          <p:cNvSpPr txBox="1"/>
          <p:nvPr/>
        </p:nvSpPr>
        <p:spPr>
          <a:xfrm>
            <a:off x="122908" y="901762"/>
            <a:ext cx="10450286" cy="523220"/>
          </a:xfrm>
          <a:prstGeom prst="rect">
            <a:avLst/>
          </a:prstGeom>
          <a:noFill/>
        </p:spPr>
        <p:txBody>
          <a:bodyPr wrap="square" rtlCol="0">
            <a:spAutoFit/>
          </a:bodyPr>
          <a:lstStyle/>
          <a:p>
            <a:pPr>
              <a:spcBef>
                <a:spcPts val="3"/>
              </a:spcBef>
            </a:pPr>
            <a:r>
              <a:rPr lang="en-IE" sz="2800" b="1" dirty="0"/>
              <a:t>	</a:t>
            </a:r>
            <a:r>
              <a:rPr lang="en-IE" sz="2800" b="1" dirty="0">
                <a:solidFill>
                  <a:schemeClr val="accent1">
                    <a:lumMod val="75000"/>
                  </a:schemeClr>
                </a:solidFill>
              </a:rPr>
              <a:t>Introduction to one Digital transformation project</a:t>
            </a:r>
          </a:p>
        </p:txBody>
      </p:sp>
      <p:graphicFrame>
        <p:nvGraphicFramePr>
          <p:cNvPr id="16" name="Table 15">
            <a:extLst>
              <a:ext uri="{FF2B5EF4-FFF2-40B4-BE49-F238E27FC236}">
                <a16:creationId xmlns:a16="http://schemas.microsoft.com/office/drawing/2014/main" xmlns="" id="{17B815E0-D194-83D1-B634-D2869296491A}"/>
              </a:ext>
            </a:extLst>
          </p:cNvPr>
          <p:cNvGraphicFramePr>
            <a:graphicFrameLocks noGrp="1"/>
          </p:cNvGraphicFramePr>
          <p:nvPr>
            <p:extLst>
              <p:ext uri="{D42A27DB-BD31-4B8C-83A1-F6EECF244321}">
                <p14:modId xmlns:p14="http://schemas.microsoft.com/office/powerpoint/2010/main" xmlns="" val="4111076002"/>
              </p:ext>
            </p:extLst>
          </p:nvPr>
        </p:nvGraphicFramePr>
        <p:xfrm>
          <a:off x="435935" y="5384800"/>
          <a:ext cx="5613991" cy="792716"/>
        </p:xfrm>
        <a:graphic>
          <a:graphicData uri="http://schemas.openxmlformats.org/drawingml/2006/table">
            <a:tbl>
              <a:tblPr>
                <a:tableStyleId>{2D5ABB26-0587-4C30-8999-92F81FD0307C}</a:tableStyleId>
              </a:tblPr>
              <a:tblGrid>
                <a:gridCol w="5613991">
                  <a:extLst>
                    <a:ext uri="{9D8B030D-6E8A-4147-A177-3AD203B41FA5}">
                      <a16:colId xmlns:a16="http://schemas.microsoft.com/office/drawing/2014/main" xmlns="" val="2254754403"/>
                    </a:ext>
                  </a:extLst>
                </a:gridCol>
              </a:tblGrid>
              <a:tr h="792716">
                <a:tc>
                  <a:txBody>
                    <a:bodyPr/>
                    <a:lstStyle/>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480783172"/>
                  </a:ext>
                </a:extLst>
              </a:tr>
            </a:tbl>
          </a:graphicData>
        </a:graphic>
      </p:graphicFrame>
    </p:spTree>
    <p:extLst>
      <p:ext uri="{BB962C8B-B14F-4D97-AF65-F5344CB8AC3E}">
        <p14:creationId xmlns:p14="http://schemas.microsoft.com/office/powerpoint/2010/main" xmlns="" val="293751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p:txBody>
          <a:bodyPr/>
          <a:lstStyle/>
          <a:p>
            <a:r>
              <a:rPr lang="en-US" dirty="0">
                <a:solidFill>
                  <a:srgbClr val="0070C0"/>
                </a:solidFill>
              </a:rPr>
              <a:t>Elements in our Story</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16567" y="786325"/>
            <a:ext cx="1152525" cy="737222"/>
          </a:xfrm>
          <a:prstGeom prst="rect">
            <a:avLst/>
          </a:prstGeom>
        </p:spPr>
      </p:pic>
      <p:sp>
        <p:nvSpPr>
          <p:cNvPr id="3" name="Rectangle 2">
            <a:extLst>
              <a:ext uri="{FF2B5EF4-FFF2-40B4-BE49-F238E27FC236}">
                <a16:creationId xmlns:a16="http://schemas.microsoft.com/office/drawing/2014/main" xmlns="" id="{6D17C107-D54C-324C-ACC2-CA54A3D7323B}"/>
              </a:ext>
            </a:extLst>
          </p:cNvPr>
          <p:cNvSpPr/>
          <p:nvPr/>
        </p:nvSpPr>
        <p:spPr>
          <a:xfrm>
            <a:off x="111334" y="981083"/>
            <a:ext cx="2902165" cy="3569145"/>
          </a:xfrm>
          <a:prstGeom prst="rect">
            <a:avLst/>
          </a:prstGeom>
          <a:blipFill rotWithShape="1">
            <a:blip r:embed="rId4"/>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6" name="Rectangle 5">
            <a:extLst>
              <a:ext uri="{FF2B5EF4-FFF2-40B4-BE49-F238E27FC236}">
                <a16:creationId xmlns:a16="http://schemas.microsoft.com/office/drawing/2014/main" xmlns="" id="{1E725219-5523-0472-97D5-B518B75D3870}"/>
              </a:ext>
            </a:extLst>
          </p:cNvPr>
          <p:cNvSpPr/>
          <p:nvPr/>
        </p:nvSpPr>
        <p:spPr>
          <a:xfrm>
            <a:off x="175147" y="4794304"/>
            <a:ext cx="2812147" cy="125124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en-IE" sz="3200" dirty="0">
                <a:solidFill>
                  <a:srgbClr val="0070C0"/>
                </a:solidFill>
              </a:rPr>
              <a:t>Manual Process</a:t>
            </a:r>
          </a:p>
        </p:txBody>
      </p:sp>
      <p:sp>
        <p:nvSpPr>
          <p:cNvPr id="8" name="Rectangle 7">
            <a:extLst>
              <a:ext uri="{FF2B5EF4-FFF2-40B4-BE49-F238E27FC236}">
                <a16:creationId xmlns:a16="http://schemas.microsoft.com/office/drawing/2014/main" xmlns="" id="{04E2BBAD-1F21-3C7A-C769-64E3DA03C697}"/>
              </a:ext>
            </a:extLst>
          </p:cNvPr>
          <p:cNvSpPr/>
          <p:nvPr/>
        </p:nvSpPr>
        <p:spPr>
          <a:xfrm>
            <a:off x="4049765" y="825387"/>
            <a:ext cx="2902165" cy="3724841"/>
          </a:xfrm>
          <a:prstGeom prst="rect">
            <a:avLst/>
          </a:prstGeom>
          <a:blipFill>
            <a:blip r:embed="rId5">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10" name="Rectangle 9">
            <a:extLst>
              <a:ext uri="{FF2B5EF4-FFF2-40B4-BE49-F238E27FC236}">
                <a16:creationId xmlns:a16="http://schemas.microsoft.com/office/drawing/2014/main" xmlns="" id="{3C3693D1-EF86-1522-09A3-CA347ECE7AC8}"/>
              </a:ext>
            </a:extLst>
          </p:cNvPr>
          <p:cNvSpPr/>
          <p:nvPr/>
        </p:nvSpPr>
        <p:spPr>
          <a:xfrm>
            <a:off x="3937564" y="4742412"/>
            <a:ext cx="3014366" cy="125124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en-IE" sz="3200" dirty="0">
                <a:solidFill>
                  <a:srgbClr val="0070C0"/>
                </a:solidFill>
              </a:rPr>
              <a:t>Improve efficiencies</a:t>
            </a:r>
          </a:p>
        </p:txBody>
      </p:sp>
      <p:sp>
        <p:nvSpPr>
          <p:cNvPr id="13" name="Rectangle 12">
            <a:extLst>
              <a:ext uri="{FF2B5EF4-FFF2-40B4-BE49-F238E27FC236}">
                <a16:creationId xmlns:a16="http://schemas.microsoft.com/office/drawing/2014/main" xmlns="" id="{87AEE8C9-111C-4BC7-5338-F63709C9BBAA}"/>
              </a:ext>
            </a:extLst>
          </p:cNvPr>
          <p:cNvSpPr/>
          <p:nvPr/>
        </p:nvSpPr>
        <p:spPr>
          <a:xfrm>
            <a:off x="7620978" y="1186543"/>
            <a:ext cx="2698679" cy="3363685"/>
          </a:xfrm>
          <a:prstGeom prst="rect">
            <a:avLst/>
          </a:prstGeom>
          <a:blipFill>
            <a:blip r:embed="rId7">
              <a:extLst>
                <a:ext uri="{28A0092B-C50C-407E-A947-70E740481C1C}">
                  <a14:useLocalDpi xmlns:a14="http://schemas.microsoft.com/office/drawing/2010/main" xmlns=""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15" name="Rectangle 14">
            <a:extLst>
              <a:ext uri="{FF2B5EF4-FFF2-40B4-BE49-F238E27FC236}">
                <a16:creationId xmlns:a16="http://schemas.microsoft.com/office/drawing/2014/main" xmlns="" id="{433AED82-E6ED-0109-10B2-120B27B6A2EF}"/>
              </a:ext>
            </a:extLst>
          </p:cNvPr>
          <p:cNvSpPr/>
          <p:nvPr/>
        </p:nvSpPr>
        <p:spPr>
          <a:xfrm>
            <a:off x="7620978" y="4742411"/>
            <a:ext cx="2698680" cy="125124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en-IE" sz="3200" dirty="0">
                <a:solidFill>
                  <a:srgbClr val="0070C0"/>
                </a:solidFill>
              </a:rPr>
              <a:t>Digitalise Process</a:t>
            </a:r>
          </a:p>
        </p:txBody>
      </p:sp>
      <p:sp>
        <p:nvSpPr>
          <p:cNvPr id="17" name="Freeform: Shape 16">
            <a:extLst>
              <a:ext uri="{FF2B5EF4-FFF2-40B4-BE49-F238E27FC236}">
                <a16:creationId xmlns:a16="http://schemas.microsoft.com/office/drawing/2014/main" xmlns="" id="{FB76A1CF-D0EC-53A7-AD44-1860E4B6DBE0}"/>
              </a:ext>
            </a:extLst>
          </p:cNvPr>
          <p:cNvSpPr/>
          <p:nvPr/>
        </p:nvSpPr>
        <p:spPr>
          <a:xfrm>
            <a:off x="575187" y="1223285"/>
            <a:ext cx="148658" cy="74789"/>
          </a:xfrm>
          <a:custGeom>
            <a:avLst/>
            <a:gdLst>
              <a:gd name="connsiteX0" fmla="*/ 44245 w 148658"/>
              <a:gd name="connsiteY0" fmla="*/ 8205 h 74789"/>
              <a:gd name="connsiteX1" fmla="*/ 147484 w 148658"/>
              <a:gd name="connsiteY1" fmla="*/ 30328 h 74789"/>
              <a:gd name="connsiteX2" fmla="*/ 103239 w 148658"/>
              <a:gd name="connsiteY2" fmla="*/ 37702 h 74789"/>
              <a:gd name="connsiteX3" fmla="*/ 0 w 148658"/>
              <a:gd name="connsiteY3" fmla="*/ 52450 h 74789"/>
              <a:gd name="connsiteX4" fmla="*/ 44245 w 148658"/>
              <a:gd name="connsiteY4" fmla="*/ 74573 h 74789"/>
              <a:gd name="connsiteX5" fmla="*/ 51619 w 148658"/>
              <a:gd name="connsiteY5" fmla="*/ 45076 h 74789"/>
              <a:gd name="connsiteX6" fmla="*/ 58994 w 148658"/>
              <a:gd name="connsiteY6" fmla="*/ 831 h 74789"/>
              <a:gd name="connsiteX7" fmla="*/ 0 w 148658"/>
              <a:gd name="connsiteY7" fmla="*/ 15580 h 74789"/>
              <a:gd name="connsiteX8" fmla="*/ 44245 w 148658"/>
              <a:gd name="connsiteY8" fmla="*/ 8205 h 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58" h="74789">
                <a:moveTo>
                  <a:pt x="44245" y="8205"/>
                </a:moveTo>
                <a:cubicBezTo>
                  <a:pt x="68826" y="10663"/>
                  <a:pt x="142891" y="23440"/>
                  <a:pt x="147484" y="30328"/>
                </a:cubicBezTo>
                <a:cubicBezTo>
                  <a:pt x="155778" y="42768"/>
                  <a:pt x="117950" y="35027"/>
                  <a:pt x="103239" y="37702"/>
                </a:cubicBezTo>
                <a:cubicBezTo>
                  <a:pt x="29448" y="51118"/>
                  <a:pt x="105629" y="40714"/>
                  <a:pt x="0" y="52450"/>
                </a:cubicBezTo>
                <a:cubicBezTo>
                  <a:pt x="14748" y="59824"/>
                  <a:pt x="27922" y="76905"/>
                  <a:pt x="44245" y="74573"/>
                </a:cubicBezTo>
                <a:cubicBezTo>
                  <a:pt x="54278" y="73140"/>
                  <a:pt x="49631" y="55014"/>
                  <a:pt x="51619" y="45076"/>
                </a:cubicBezTo>
                <a:cubicBezTo>
                  <a:pt x="54551" y="30415"/>
                  <a:pt x="68334" y="12507"/>
                  <a:pt x="58994" y="831"/>
                </a:cubicBezTo>
                <a:cubicBezTo>
                  <a:pt x="55246" y="-3854"/>
                  <a:pt x="8743" y="12665"/>
                  <a:pt x="0" y="15580"/>
                </a:cubicBezTo>
                <a:cubicBezTo>
                  <a:pt x="32278" y="39788"/>
                  <a:pt x="19664" y="5747"/>
                  <a:pt x="44245" y="8205"/>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Freeform: Shape 17">
            <a:extLst>
              <a:ext uri="{FF2B5EF4-FFF2-40B4-BE49-F238E27FC236}">
                <a16:creationId xmlns:a16="http://schemas.microsoft.com/office/drawing/2014/main" xmlns="" id="{2ACE5CA0-7A61-81B1-64A9-B1B6B24E5DD8}"/>
              </a:ext>
            </a:extLst>
          </p:cNvPr>
          <p:cNvSpPr/>
          <p:nvPr/>
        </p:nvSpPr>
        <p:spPr>
          <a:xfrm>
            <a:off x="501445" y="1349477"/>
            <a:ext cx="161811" cy="30405"/>
          </a:xfrm>
          <a:custGeom>
            <a:avLst/>
            <a:gdLst>
              <a:gd name="connsiteX0" fmla="*/ 0 w 161811"/>
              <a:gd name="connsiteY0" fmla="*/ 0 h 30405"/>
              <a:gd name="connsiteX1" fmla="*/ 36871 w 161811"/>
              <a:gd name="connsiteY1" fmla="*/ 7375 h 30405"/>
              <a:gd name="connsiteX2" fmla="*/ 154858 w 161811"/>
              <a:gd name="connsiteY2" fmla="*/ 0 h 30405"/>
              <a:gd name="connsiteX3" fmla="*/ 51620 w 161811"/>
              <a:gd name="connsiteY3" fmla="*/ 7375 h 30405"/>
              <a:gd name="connsiteX4" fmla="*/ 22123 w 161811"/>
              <a:gd name="connsiteY4" fmla="*/ 14749 h 30405"/>
              <a:gd name="connsiteX5" fmla="*/ 0 w 161811"/>
              <a:gd name="connsiteY5" fmla="*/ 22123 h 30405"/>
              <a:gd name="connsiteX6" fmla="*/ 22123 w 161811"/>
              <a:gd name="connsiteY6" fmla="*/ 29497 h 30405"/>
              <a:gd name="connsiteX7" fmla="*/ 132736 w 161811"/>
              <a:gd name="connsiteY7" fmla="*/ 29497 h 3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811" h="30405">
                <a:moveTo>
                  <a:pt x="0" y="0"/>
                </a:moveTo>
                <a:cubicBezTo>
                  <a:pt x="12290" y="2458"/>
                  <a:pt x="24337" y="7375"/>
                  <a:pt x="36871" y="7375"/>
                </a:cubicBezTo>
                <a:cubicBezTo>
                  <a:pt x="76277" y="7375"/>
                  <a:pt x="115452" y="0"/>
                  <a:pt x="154858" y="0"/>
                </a:cubicBezTo>
                <a:cubicBezTo>
                  <a:pt x="189358" y="0"/>
                  <a:pt x="86033" y="4917"/>
                  <a:pt x="51620" y="7375"/>
                </a:cubicBezTo>
                <a:cubicBezTo>
                  <a:pt x="41788" y="9833"/>
                  <a:pt x="31868" y="11965"/>
                  <a:pt x="22123" y="14749"/>
                </a:cubicBezTo>
                <a:cubicBezTo>
                  <a:pt x="14649" y="16884"/>
                  <a:pt x="0" y="14350"/>
                  <a:pt x="0" y="22123"/>
                </a:cubicBezTo>
                <a:cubicBezTo>
                  <a:pt x="0" y="29896"/>
                  <a:pt x="14362" y="29066"/>
                  <a:pt x="22123" y="29497"/>
                </a:cubicBezTo>
                <a:cubicBezTo>
                  <a:pt x="58937" y="31542"/>
                  <a:pt x="95865" y="29497"/>
                  <a:pt x="132736" y="2949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Freeform: Shape 18">
            <a:extLst>
              <a:ext uri="{FF2B5EF4-FFF2-40B4-BE49-F238E27FC236}">
                <a16:creationId xmlns:a16="http://schemas.microsoft.com/office/drawing/2014/main" xmlns="" id="{CA155A28-6953-6DF8-D553-9577F2EFC5A9}"/>
              </a:ext>
            </a:extLst>
          </p:cNvPr>
          <p:cNvSpPr/>
          <p:nvPr/>
        </p:nvSpPr>
        <p:spPr>
          <a:xfrm>
            <a:off x="1165123" y="1297858"/>
            <a:ext cx="442451" cy="88801"/>
          </a:xfrm>
          <a:custGeom>
            <a:avLst/>
            <a:gdLst>
              <a:gd name="connsiteX0" fmla="*/ 7374 w 442451"/>
              <a:gd name="connsiteY0" fmla="*/ 29497 h 88801"/>
              <a:gd name="connsiteX1" fmla="*/ 66367 w 442451"/>
              <a:gd name="connsiteY1" fmla="*/ 66368 h 88801"/>
              <a:gd name="connsiteX2" fmla="*/ 95864 w 442451"/>
              <a:gd name="connsiteY2" fmla="*/ 51619 h 88801"/>
              <a:gd name="connsiteX3" fmla="*/ 51619 w 442451"/>
              <a:gd name="connsiteY3" fmla="*/ 22123 h 88801"/>
              <a:gd name="connsiteX4" fmla="*/ 29496 w 442451"/>
              <a:gd name="connsiteY4" fmla="*/ 7374 h 88801"/>
              <a:gd name="connsiteX5" fmla="*/ 0 w 442451"/>
              <a:gd name="connsiteY5" fmla="*/ 0 h 88801"/>
              <a:gd name="connsiteX6" fmla="*/ 7374 w 442451"/>
              <a:gd name="connsiteY6" fmla="*/ 81116 h 88801"/>
              <a:gd name="connsiteX7" fmla="*/ 29496 w 442451"/>
              <a:gd name="connsiteY7" fmla="*/ 88490 h 88801"/>
              <a:gd name="connsiteX8" fmla="*/ 66367 w 442451"/>
              <a:gd name="connsiteY8" fmla="*/ 73742 h 88801"/>
              <a:gd name="connsiteX9" fmla="*/ 110612 w 442451"/>
              <a:gd name="connsiteY9" fmla="*/ 66368 h 88801"/>
              <a:gd name="connsiteX10" fmla="*/ 213851 w 442451"/>
              <a:gd name="connsiteY10" fmla="*/ 44245 h 88801"/>
              <a:gd name="connsiteX11" fmla="*/ 368709 w 442451"/>
              <a:gd name="connsiteY11" fmla="*/ 29497 h 88801"/>
              <a:gd name="connsiteX12" fmla="*/ 420329 w 442451"/>
              <a:gd name="connsiteY12" fmla="*/ 36871 h 88801"/>
              <a:gd name="connsiteX13" fmla="*/ 398206 w 442451"/>
              <a:gd name="connsiteY13" fmla="*/ 51619 h 88801"/>
              <a:gd name="connsiteX14" fmla="*/ 206477 w 442451"/>
              <a:gd name="connsiteY14" fmla="*/ 58994 h 88801"/>
              <a:gd name="connsiteX15" fmla="*/ 317090 w 442451"/>
              <a:gd name="connsiteY15" fmla="*/ 66368 h 88801"/>
              <a:gd name="connsiteX16" fmla="*/ 442451 w 442451"/>
              <a:gd name="connsiteY16" fmla="*/ 81116 h 8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451" h="88801">
                <a:moveTo>
                  <a:pt x="7374" y="29497"/>
                </a:moveTo>
                <a:cubicBezTo>
                  <a:pt x="12420" y="33534"/>
                  <a:pt x="48028" y="68988"/>
                  <a:pt x="66367" y="66368"/>
                </a:cubicBezTo>
                <a:cubicBezTo>
                  <a:pt x="77249" y="64813"/>
                  <a:pt x="86032" y="56535"/>
                  <a:pt x="95864" y="51619"/>
                </a:cubicBezTo>
                <a:lnTo>
                  <a:pt x="51619" y="22123"/>
                </a:lnTo>
                <a:cubicBezTo>
                  <a:pt x="44245" y="17207"/>
                  <a:pt x="38094" y="9524"/>
                  <a:pt x="29496" y="7374"/>
                </a:cubicBezTo>
                <a:lnTo>
                  <a:pt x="0" y="0"/>
                </a:lnTo>
                <a:cubicBezTo>
                  <a:pt x="2458" y="27039"/>
                  <a:pt x="-1211" y="55359"/>
                  <a:pt x="7374" y="81116"/>
                </a:cubicBezTo>
                <a:cubicBezTo>
                  <a:pt x="9832" y="88490"/>
                  <a:pt x="21783" y="89454"/>
                  <a:pt x="29496" y="88490"/>
                </a:cubicBezTo>
                <a:cubicBezTo>
                  <a:pt x="42631" y="86848"/>
                  <a:pt x="53596" y="77225"/>
                  <a:pt x="66367" y="73742"/>
                </a:cubicBezTo>
                <a:cubicBezTo>
                  <a:pt x="80792" y="69808"/>
                  <a:pt x="95951" y="69300"/>
                  <a:pt x="110612" y="66368"/>
                </a:cubicBezTo>
                <a:cubicBezTo>
                  <a:pt x="145123" y="59466"/>
                  <a:pt x="179010" y="49222"/>
                  <a:pt x="213851" y="44245"/>
                </a:cubicBezTo>
                <a:cubicBezTo>
                  <a:pt x="265183" y="36912"/>
                  <a:pt x="368709" y="29497"/>
                  <a:pt x="368709" y="29497"/>
                </a:cubicBezTo>
                <a:cubicBezTo>
                  <a:pt x="385916" y="31955"/>
                  <a:pt x="406424" y="26442"/>
                  <a:pt x="420329" y="36871"/>
                </a:cubicBezTo>
                <a:cubicBezTo>
                  <a:pt x="427419" y="42189"/>
                  <a:pt x="407022" y="50707"/>
                  <a:pt x="398206" y="51619"/>
                </a:cubicBezTo>
                <a:cubicBezTo>
                  <a:pt x="334589" y="58200"/>
                  <a:pt x="270387" y="56536"/>
                  <a:pt x="206477" y="58994"/>
                </a:cubicBezTo>
                <a:cubicBezTo>
                  <a:pt x="243348" y="61452"/>
                  <a:pt x="280333" y="62566"/>
                  <a:pt x="317090" y="66368"/>
                </a:cubicBezTo>
                <a:cubicBezTo>
                  <a:pt x="469739" y="82159"/>
                  <a:pt x="376634" y="81116"/>
                  <a:pt x="442451" y="8111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Freeform: Shape 19">
            <a:extLst>
              <a:ext uri="{FF2B5EF4-FFF2-40B4-BE49-F238E27FC236}">
                <a16:creationId xmlns:a16="http://schemas.microsoft.com/office/drawing/2014/main" xmlns="" id="{540BD823-B0D8-6E87-5097-95D7D348891A}"/>
              </a:ext>
            </a:extLst>
          </p:cNvPr>
          <p:cNvSpPr/>
          <p:nvPr/>
        </p:nvSpPr>
        <p:spPr>
          <a:xfrm>
            <a:off x="1680739" y="1312606"/>
            <a:ext cx="252644" cy="75963"/>
          </a:xfrm>
          <a:custGeom>
            <a:avLst/>
            <a:gdLst>
              <a:gd name="connsiteX0" fmla="*/ 30074 w 252644"/>
              <a:gd name="connsiteY0" fmla="*/ 0 h 75963"/>
              <a:gd name="connsiteX1" fmla="*/ 22700 w 252644"/>
              <a:gd name="connsiteY1" fmla="*/ 73742 h 75963"/>
              <a:gd name="connsiteX2" fmla="*/ 577 w 252644"/>
              <a:gd name="connsiteY2" fmla="*/ 44246 h 75963"/>
              <a:gd name="connsiteX3" fmla="*/ 7951 w 252644"/>
              <a:gd name="connsiteY3" fmla="*/ 7375 h 75963"/>
              <a:gd name="connsiteX4" fmla="*/ 22700 w 252644"/>
              <a:gd name="connsiteY4" fmla="*/ 29497 h 75963"/>
              <a:gd name="connsiteX5" fmla="*/ 44822 w 252644"/>
              <a:gd name="connsiteY5" fmla="*/ 36871 h 75963"/>
              <a:gd name="connsiteX6" fmla="*/ 52196 w 252644"/>
              <a:gd name="connsiteY6" fmla="*/ 36871 h 75963"/>
              <a:gd name="connsiteX7" fmla="*/ 177558 w 252644"/>
              <a:gd name="connsiteY7" fmla="*/ 44246 h 75963"/>
              <a:gd name="connsiteX8" fmla="*/ 251300 w 252644"/>
              <a:gd name="connsiteY8" fmla="*/ 51620 h 75963"/>
              <a:gd name="connsiteX9" fmla="*/ 199680 w 252644"/>
              <a:gd name="connsiteY9" fmla="*/ 73742 h 7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644" h="75963">
                <a:moveTo>
                  <a:pt x="30074" y="0"/>
                </a:moveTo>
                <a:cubicBezTo>
                  <a:pt x="27616" y="24581"/>
                  <a:pt x="36403" y="53188"/>
                  <a:pt x="22700" y="73742"/>
                </a:cubicBezTo>
                <a:cubicBezTo>
                  <a:pt x="15883" y="83968"/>
                  <a:pt x="3243" y="56244"/>
                  <a:pt x="577" y="44246"/>
                </a:cubicBezTo>
                <a:cubicBezTo>
                  <a:pt x="-2142" y="32011"/>
                  <a:pt x="5493" y="19665"/>
                  <a:pt x="7951" y="7375"/>
                </a:cubicBezTo>
                <a:cubicBezTo>
                  <a:pt x="12867" y="14749"/>
                  <a:pt x="15779" y="23961"/>
                  <a:pt x="22700" y="29497"/>
                </a:cubicBezTo>
                <a:cubicBezTo>
                  <a:pt x="28770" y="34353"/>
                  <a:pt x="37281" y="34986"/>
                  <a:pt x="44822" y="36871"/>
                </a:cubicBezTo>
                <a:cubicBezTo>
                  <a:pt x="47207" y="37467"/>
                  <a:pt x="52196" y="36871"/>
                  <a:pt x="52196" y="36871"/>
                </a:cubicBezTo>
                <a:lnTo>
                  <a:pt x="177558" y="44246"/>
                </a:lnTo>
                <a:cubicBezTo>
                  <a:pt x="202194" y="46071"/>
                  <a:pt x="236478" y="31857"/>
                  <a:pt x="251300" y="51620"/>
                </a:cubicBezTo>
                <a:cubicBezTo>
                  <a:pt x="262532" y="66596"/>
                  <a:pt x="199680" y="73742"/>
                  <a:pt x="199680" y="7374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Freeform: Shape 20">
            <a:extLst>
              <a:ext uri="{FF2B5EF4-FFF2-40B4-BE49-F238E27FC236}">
                <a16:creationId xmlns:a16="http://schemas.microsoft.com/office/drawing/2014/main" xmlns="" id="{353FE22C-3151-6AB6-C19E-12E34B93FF1B}"/>
              </a:ext>
            </a:extLst>
          </p:cNvPr>
          <p:cNvSpPr/>
          <p:nvPr/>
        </p:nvSpPr>
        <p:spPr>
          <a:xfrm>
            <a:off x="1066546" y="3642852"/>
            <a:ext cx="317259" cy="36121"/>
          </a:xfrm>
          <a:custGeom>
            <a:avLst/>
            <a:gdLst>
              <a:gd name="connsiteX0" fmla="*/ 46957 w 317259"/>
              <a:gd name="connsiteY0" fmla="*/ 0 h 36121"/>
              <a:gd name="connsiteX1" fmla="*/ 83828 w 317259"/>
              <a:gd name="connsiteY1" fmla="*/ 22122 h 36121"/>
              <a:gd name="connsiteX2" fmla="*/ 275557 w 317259"/>
              <a:gd name="connsiteY2" fmla="*/ 0 h 36121"/>
              <a:gd name="connsiteX3" fmla="*/ 17460 w 317259"/>
              <a:gd name="connsiteY3" fmla="*/ 7374 h 36121"/>
              <a:gd name="connsiteX4" fmla="*/ 2712 w 317259"/>
              <a:gd name="connsiteY4" fmla="*/ 29496 h 36121"/>
              <a:gd name="connsiteX5" fmla="*/ 164944 w 317259"/>
              <a:gd name="connsiteY5" fmla="*/ 22122 h 36121"/>
              <a:gd name="connsiteX6" fmla="*/ 46957 w 317259"/>
              <a:gd name="connsiteY6" fmla="*/ 0 h 3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259" h="36121">
                <a:moveTo>
                  <a:pt x="46957" y="0"/>
                </a:moveTo>
                <a:cubicBezTo>
                  <a:pt x="33438" y="0"/>
                  <a:pt x="69520" y="21280"/>
                  <a:pt x="83828" y="22122"/>
                </a:cubicBezTo>
                <a:cubicBezTo>
                  <a:pt x="340725" y="37233"/>
                  <a:pt x="352780" y="51480"/>
                  <a:pt x="275557" y="0"/>
                </a:cubicBezTo>
                <a:cubicBezTo>
                  <a:pt x="189525" y="2458"/>
                  <a:pt x="103029" y="-1876"/>
                  <a:pt x="17460" y="7374"/>
                </a:cubicBezTo>
                <a:cubicBezTo>
                  <a:pt x="8649" y="8327"/>
                  <a:pt x="-6106" y="28614"/>
                  <a:pt x="2712" y="29496"/>
                </a:cubicBezTo>
                <a:cubicBezTo>
                  <a:pt x="56577" y="34882"/>
                  <a:pt x="110867" y="24580"/>
                  <a:pt x="164944" y="22122"/>
                </a:cubicBezTo>
                <a:cubicBezTo>
                  <a:pt x="247674" y="5576"/>
                  <a:pt x="60476" y="0"/>
                  <a:pt x="46957"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2" name="Freeform: Shape 21">
            <a:extLst>
              <a:ext uri="{FF2B5EF4-FFF2-40B4-BE49-F238E27FC236}">
                <a16:creationId xmlns:a16="http://schemas.microsoft.com/office/drawing/2014/main" xmlns="" id="{612F2C7D-AED1-A07D-377E-D3F9167392B3}"/>
              </a:ext>
            </a:extLst>
          </p:cNvPr>
          <p:cNvSpPr/>
          <p:nvPr/>
        </p:nvSpPr>
        <p:spPr>
          <a:xfrm>
            <a:off x="2431857" y="3619178"/>
            <a:ext cx="282779" cy="45796"/>
          </a:xfrm>
          <a:custGeom>
            <a:avLst/>
            <a:gdLst>
              <a:gd name="connsiteX0" fmla="*/ 90117 w 282779"/>
              <a:gd name="connsiteY0" fmla="*/ 1551 h 45796"/>
              <a:gd name="connsiteX1" fmla="*/ 141737 w 282779"/>
              <a:gd name="connsiteY1" fmla="*/ 23674 h 45796"/>
              <a:gd name="connsiteX2" fmla="*/ 259724 w 282779"/>
              <a:gd name="connsiteY2" fmla="*/ 45796 h 45796"/>
              <a:gd name="connsiteX3" fmla="*/ 281846 w 282779"/>
              <a:gd name="connsiteY3" fmla="*/ 38422 h 45796"/>
              <a:gd name="connsiteX4" fmla="*/ 237601 w 282779"/>
              <a:gd name="connsiteY4" fmla="*/ 23674 h 45796"/>
              <a:gd name="connsiteX5" fmla="*/ 119614 w 282779"/>
              <a:gd name="connsiteY5" fmla="*/ 8925 h 45796"/>
              <a:gd name="connsiteX6" fmla="*/ 23749 w 282779"/>
              <a:gd name="connsiteY6" fmla="*/ 16299 h 45796"/>
              <a:gd name="connsiteX7" fmla="*/ 1627 w 282779"/>
              <a:gd name="connsiteY7" fmla="*/ 23674 h 45796"/>
              <a:gd name="connsiteX8" fmla="*/ 252349 w 282779"/>
              <a:gd name="connsiteY8" fmla="*/ 8925 h 45796"/>
              <a:gd name="connsiteX9" fmla="*/ 215478 w 282779"/>
              <a:gd name="connsiteY9" fmla="*/ 8925 h 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779" h="45796">
                <a:moveTo>
                  <a:pt x="90117" y="1551"/>
                </a:moveTo>
                <a:cubicBezTo>
                  <a:pt x="107324" y="8925"/>
                  <a:pt x="123623" y="18949"/>
                  <a:pt x="141737" y="23674"/>
                </a:cubicBezTo>
                <a:cubicBezTo>
                  <a:pt x="180456" y="33774"/>
                  <a:pt x="259724" y="45796"/>
                  <a:pt x="259724" y="45796"/>
                </a:cubicBezTo>
                <a:cubicBezTo>
                  <a:pt x="267098" y="43338"/>
                  <a:pt x="287342" y="43918"/>
                  <a:pt x="281846" y="38422"/>
                </a:cubicBezTo>
                <a:cubicBezTo>
                  <a:pt x="270853" y="27430"/>
                  <a:pt x="252491" y="28141"/>
                  <a:pt x="237601" y="23674"/>
                </a:cubicBezTo>
                <a:cubicBezTo>
                  <a:pt x="192817" y="10238"/>
                  <a:pt x="178989" y="13873"/>
                  <a:pt x="119614" y="8925"/>
                </a:cubicBezTo>
                <a:cubicBezTo>
                  <a:pt x="87659" y="11383"/>
                  <a:pt x="55551" y="12324"/>
                  <a:pt x="23749" y="16299"/>
                </a:cubicBezTo>
                <a:cubicBezTo>
                  <a:pt x="16036" y="17263"/>
                  <a:pt x="-6146" y="23674"/>
                  <a:pt x="1627" y="23674"/>
                </a:cubicBezTo>
                <a:cubicBezTo>
                  <a:pt x="56193" y="23674"/>
                  <a:pt x="189291" y="13429"/>
                  <a:pt x="252349" y="8925"/>
                </a:cubicBezTo>
                <a:cubicBezTo>
                  <a:pt x="195289" y="774"/>
                  <a:pt x="185184" y="-6222"/>
                  <a:pt x="215478" y="89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Freeform: Shape 22">
            <a:extLst>
              <a:ext uri="{FF2B5EF4-FFF2-40B4-BE49-F238E27FC236}">
                <a16:creationId xmlns:a16="http://schemas.microsoft.com/office/drawing/2014/main" xmlns="" id="{577ED992-50CF-C606-AD59-C2ED52734104}"/>
              </a:ext>
            </a:extLst>
          </p:cNvPr>
          <p:cNvSpPr/>
          <p:nvPr/>
        </p:nvSpPr>
        <p:spPr>
          <a:xfrm>
            <a:off x="2526802" y="4407630"/>
            <a:ext cx="330519" cy="89070"/>
          </a:xfrm>
          <a:custGeom>
            <a:avLst/>
            <a:gdLst>
              <a:gd name="connsiteX0" fmla="*/ 46792 w 330519"/>
              <a:gd name="connsiteY0" fmla="*/ 24260 h 89070"/>
              <a:gd name="connsiteX1" fmla="*/ 83663 w 330519"/>
              <a:gd name="connsiteY1" fmla="*/ 31635 h 89070"/>
              <a:gd name="connsiteX2" fmla="*/ 282766 w 330519"/>
              <a:gd name="connsiteY2" fmla="*/ 16886 h 89070"/>
              <a:gd name="connsiteX3" fmla="*/ 282766 w 330519"/>
              <a:gd name="connsiteY3" fmla="*/ 9512 h 89070"/>
              <a:gd name="connsiteX4" fmla="*/ 172153 w 330519"/>
              <a:gd name="connsiteY4" fmla="*/ 31635 h 89070"/>
              <a:gd name="connsiteX5" fmla="*/ 120533 w 330519"/>
              <a:gd name="connsiteY5" fmla="*/ 46383 h 89070"/>
              <a:gd name="connsiteX6" fmla="*/ 186901 w 330519"/>
              <a:gd name="connsiteY6" fmla="*/ 39009 h 89070"/>
              <a:gd name="connsiteX7" fmla="*/ 68914 w 330519"/>
              <a:gd name="connsiteY7" fmla="*/ 53757 h 89070"/>
              <a:gd name="connsiteX8" fmla="*/ 39417 w 330519"/>
              <a:gd name="connsiteY8" fmla="*/ 61131 h 89070"/>
              <a:gd name="connsiteX9" fmla="*/ 2546 w 330519"/>
              <a:gd name="connsiteY9" fmla="*/ 68505 h 89070"/>
              <a:gd name="connsiteX10" fmla="*/ 275392 w 330519"/>
              <a:gd name="connsiteY10" fmla="*/ 53757 h 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519" h="89070">
                <a:moveTo>
                  <a:pt x="46792" y="24260"/>
                </a:moveTo>
                <a:cubicBezTo>
                  <a:pt x="59082" y="26718"/>
                  <a:pt x="71129" y="31635"/>
                  <a:pt x="83663" y="31635"/>
                </a:cubicBezTo>
                <a:cubicBezTo>
                  <a:pt x="145424" y="31635"/>
                  <a:pt x="219459" y="23216"/>
                  <a:pt x="282766" y="16886"/>
                </a:cubicBezTo>
                <a:cubicBezTo>
                  <a:pt x="302480" y="10315"/>
                  <a:pt x="379581" y="-12829"/>
                  <a:pt x="282766" y="9512"/>
                </a:cubicBezTo>
                <a:cubicBezTo>
                  <a:pt x="175372" y="34295"/>
                  <a:pt x="289567" y="16957"/>
                  <a:pt x="172153" y="31635"/>
                </a:cubicBezTo>
                <a:cubicBezTo>
                  <a:pt x="154946" y="36551"/>
                  <a:pt x="104527" y="38380"/>
                  <a:pt x="120533" y="46383"/>
                </a:cubicBezTo>
                <a:cubicBezTo>
                  <a:pt x="140442" y="56337"/>
                  <a:pt x="208936" y="35861"/>
                  <a:pt x="186901" y="39009"/>
                </a:cubicBezTo>
                <a:cubicBezTo>
                  <a:pt x="147664" y="44614"/>
                  <a:pt x="108111" y="47878"/>
                  <a:pt x="68914" y="53757"/>
                </a:cubicBezTo>
                <a:cubicBezTo>
                  <a:pt x="58891" y="55260"/>
                  <a:pt x="49311" y="58932"/>
                  <a:pt x="39417" y="61131"/>
                </a:cubicBezTo>
                <a:cubicBezTo>
                  <a:pt x="27182" y="63850"/>
                  <a:pt x="-9988" y="68505"/>
                  <a:pt x="2546" y="68505"/>
                </a:cubicBezTo>
                <a:cubicBezTo>
                  <a:pt x="264020" y="68505"/>
                  <a:pt x="205710" y="123430"/>
                  <a:pt x="275392" y="5375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Freeform: Shape 23">
            <a:extLst>
              <a:ext uri="{FF2B5EF4-FFF2-40B4-BE49-F238E27FC236}">
                <a16:creationId xmlns:a16="http://schemas.microsoft.com/office/drawing/2014/main" xmlns="" id="{82AE2AB6-AF01-CB13-C672-BD9ED0771870}"/>
              </a:ext>
            </a:extLst>
          </p:cNvPr>
          <p:cNvSpPr/>
          <p:nvPr/>
        </p:nvSpPr>
        <p:spPr>
          <a:xfrm>
            <a:off x="1098755" y="3744835"/>
            <a:ext cx="213851" cy="30752"/>
          </a:xfrm>
          <a:custGeom>
            <a:avLst/>
            <a:gdLst>
              <a:gd name="connsiteX0" fmla="*/ 0 w 213851"/>
              <a:gd name="connsiteY0" fmla="*/ 23378 h 30752"/>
              <a:gd name="connsiteX1" fmla="*/ 36871 w 213851"/>
              <a:gd name="connsiteY1" fmla="*/ 30752 h 30752"/>
              <a:gd name="connsiteX2" fmla="*/ 213851 w 213851"/>
              <a:gd name="connsiteY2" fmla="*/ 16004 h 30752"/>
              <a:gd name="connsiteX3" fmla="*/ 29497 w 213851"/>
              <a:gd name="connsiteY3" fmla="*/ 8630 h 30752"/>
              <a:gd name="connsiteX4" fmla="*/ 7374 w 213851"/>
              <a:gd name="connsiteY4" fmla="*/ 1255 h 30752"/>
              <a:gd name="connsiteX5" fmla="*/ 176980 w 213851"/>
              <a:gd name="connsiteY5" fmla="*/ 1255 h 3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51" h="30752">
                <a:moveTo>
                  <a:pt x="0" y="23378"/>
                </a:moveTo>
                <a:cubicBezTo>
                  <a:pt x="12290" y="25836"/>
                  <a:pt x="24337" y="30752"/>
                  <a:pt x="36871" y="30752"/>
                </a:cubicBezTo>
                <a:cubicBezTo>
                  <a:pt x="135313" y="30752"/>
                  <a:pt x="142503" y="27895"/>
                  <a:pt x="213851" y="16004"/>
                </a:cubicBezTo>
                <a:cubicBezTo>
                  <a:pt x="152400" y="13546"/>
                  <a:pt x="90841" y="13012"/>
                  <a:pt x="29497" y="8630"/>
                </a:cubicBezTo>
                <a:cubicBezTo>
                  <a:pt x="21743" y="8076"/>
                  <a:pt x="-390" y="1643"/>
                  <a:pt x="7374" y="1255"/>
                </a:cubicBezTo>
                <a:cubicBezTo>
                  <a:pt x="63839" y="-1569"/>
                  <a:pt x="120445" y="1255"/>
                  <a:pt x="176980" y="125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5" name="Freeform: Shape 24">
            <a:extLst>
              <a:ext uri="{FF2B5EF4-FFF2-40B4-BE49-F238E27FC236}">
                <a16:creationId xmlns:a16="http://schemas.microsoft.com/office/drawing/2014/main" xmlns="" id="{7CCAE5F2-88E8-F85C-1842-FD4CE0925CA1}"/>
              </a:ext>
            </a:extLst>
          </p:cNvPr>
          <p:cNvSpPr/>
          <p:nvPr/>
        </p:nvSpPr>
        <p:spPr>
          <a:xfrm>
            <a:off x="2499416" y="3701845"/>
            <a:ext cx="250189" cy="78014"/>
          </a:xfrm>
          <a:custGeom>
            <a:avLst/>
            <a:gdLst>
              <a:gd name="connsiteX0" fmla="*/ 15184 w 250189"/>
              <a:gd name="connsiteY0" fmla="*/ 29497 h 78014"/>
              <a:gd name="connsiteX1" fmla="*/ 243784 w 250189"/>
              <a:gd name="connsiteY1" fmla="*/ 51620 h 78014"/>
              <a:gd name="connsiteX2" fmla="*/ 236410 w 250189"/>
              <a:gd name="connsiteY2" fmla="*/ 7374 h 78014"/>
              <a:gd name="connsiteX3" fmla="*/ 206913 w 250189"/>
              <a:gd name="connsiteY3" fmla="*/ 0 h 78014"/>
              <a:gd name="connsiteX4" fmla="*/ 125797 w 250189"/>
              <a:gd name="connsiteY4" fmla="*/ 7374 h 78014"/>
              <a:gd name="connsiteX5" fmla="*/ 96300 w 250189"/>
              <a:gd name="connsiteY5" fmla="*/ 14749 h 78014"/>
              <a:gd name="connsiteX6" fmla="*/ 22558 w 250189"/>
              <a:gd name="connsiteY6" fmla="*/ 22123 h 78014"/>
              <a:gd name="connsiteX7" fmla="*/ 436 w 250189"/>
              <a:gd name="connsiteY7" fmla="*/ 29497 h 78014"/>
              <a:gd name="connsiteX8" fmla="*/ 29932 w 250189"/>
              <a:gd name="connsiteY8" fmla="*/ 36871 h 78014"/>
              <a:gd name="connsiteX9" fmla="*/ 147919 w 250189"/>
              <a:gd name="connsiteY9" fmla="*/ 29497 h 78014"/>
              <a:gd name="connsiteX10" fmla="*/ 52055 w 250189"/>
              <a:gd name="connsiteY10" fmla="*/ 22123 h 78014"/>
              <a:gd name="connsiteX11" fmla="*/ 88926 w 250189"/>
              <a:gd name="connsiteY11" fmla="*/ 7374 h 78014"/>
              <a:gd name="connsiteX12" fmla="*/ 184790 w 250189"/>
              <a:gd name="connsiteY12" fmla="*/ 14749 h 78014"/>
              <a:gd name="connsiteX13" fmla="*/ 199539 w 250189"/>
              <a:gd name="connsiteY13" fmla="*/ 29497 h 78014"/>
              <a:gd name="connsiteX14" fmla="*/ 236410 w 250189"/>
              <a:gd name="connsiteY14" fmla="*/ 36871 h 7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189" h="78014">
                <a:moveTo>
                  <a:pt x="15184" y="29497"/>
                </a:moveTo>
                <a:cubicBezTo>
                  <a:pt x="95307" y="82913"/>
                  <a:pt x="94782" y="95079"/>
                  <a:pt x="243784" y="51620"/>
                </a:cubicBezTo>
                <a:cubicBezTo>
                  <a:pt x="258138" y="47433"/>
                  <a:pt x="245101" y="19541"/>
                  <a:pt x="236410" y="7374"/>
                </a:cubicBezTo>
                <a:cubicBezTo>
                  <a:pt x="230519" y="-873"/>
                  <a:pt x="216745" y="2458"/>
                  <a:pt x="206913" y="0"/>
                </a:cubicBezTo>
                <a:cubicBezTo>
                  <a:pt x="179874" y="2458"/>
                  <a:pt x="152709" y="3786"/>
                  <a:pt x="125797" y="7374"/>
                </a:cubicBezTo>
                <a:cubicBezTo>
                  <a:pt x="115751" y="8714"/>
                  <a:pt x="106333" y="13316"/>
                  <a:pt x="96300" y="14749"/>
                </a:cubicBezTo>
                <a:cubicBezTo>
                  <a:pt x="71845" y="18243"/>
                  <a:pt x="47139" y="19665"/>
                  <a:pt x="22558" y="22123"/>
                </a:cubicBezTo>
                <a:cubicBezTo>
                  <a:pt x="15184" y="24581"/>
                  <a:pt x="-3040" y="22545"/>
                  <a:pt x="436" y="29497"/>
                </a:cubicBezTo>
                <a:cubicBezTo>
                  <a:pt x="4968" y="38562"/>
                  <a:pt x="19797" y="36871"/>
                  <a:pt x="29932" y="36871"/>
                </a:cubicBezTo>
                <a:cubicBezTo>
                  <a:pt x="69338" y="36871"/>
                  <a:pt x="108590" y="31955"/>
                  <a:pt x="147919" y="29497"/>
                </a:cubicBezTo>
                <a:cubicBezTo>
                  <a:pt x="115964" y="27039"/>
                  <a:pt x="82063" y="33376"/>
                  <a:pt x="52055" y="22123"/>
                </a:cubicBezTo>
                <a:cubicBezTo>
                  <a:pt x="39661" y="17475"/>
                  <a:pt x="75709" y="8108"/>
                  <a:pt x="88926" y="7374"/>
                </a:cubicBezTo>
                <a:cubicBezTo>
                  <a:pt x="120926" y="5596"/>
                  <a:pt x="152835" y="12291"/>
                  <a:pt x="184790" y="14749"/>
                </a:cubicBezTo>
                <a:cubicBezTo>
                  <a:pt x="189706" y="19665"/>
                  <a:pt x="193320" y="26388"/>
                  <a:pt x="199539" y="29497"/>
                </a:cubicBezTo>
                <a:cubicBezTo>
                  <a:pt x="215480" y="37467"/>
                  <a:pt x="222767" y="36871"/>
                  <a:pt x="236410" y="368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Freeform: Shape 25">
            <a:extLst>
              <a:ext uri="{FF2B5EF4-FFF2-40B4-BE49-F238E27FC236}">
                <a16:creationId xmlns:a16="http://schemas.microsoft.com/office/drawing/2014/main" xmlns="" id="{CFD79FC6-220B-871A-8F72-F95BC06AFD56}"/>
              </a:ext>
            </a:extLst>
          </p:cNvPr>
          <p:cNvSpPr/>
          <p:nvPr/>
        </p:nvSpPr>
        <p:spPr>
          <a:xfrm>
            <a:off x="775765" y="1312606"/>
            <a:ext cx="241874" cy="76338"/>
          </a:xfrm>
          <a:custGeom>
            <a:avLst/>
            <a:gdLst>
              <a:gd name="connsiteX0" fmla="*/ 20648 w 241874"/>
              <a:gd name="connsiteY0" fmla="*/ 58994 h 76338"/>
              <a:gd name="connsiteX1" fmla="*/ 131261 w 241874"/>
              <a:gd name="connsiteY1" fmla="*/ 58994 h 76338"/>
              <a:gd name="connsiteX2" fmla="*/ 160758 w 241874"/>
              <a:gd name="connsiteY2" fmla="*/ 29497 h 76338"/>
              <a:gd name="connsiteX3" fmla="*/ 87016 w 241874"/>
              <a:gd name="connsiteY3" fmla="*/ 44246 h 76338"/>
              <a:gd name="connsiteX4" fmla="*/ 116512 w 241874"/>
              <a:gd name="connsiteY4" fmla="*/ 36871 h 76338"/>
              <a:gd name="connsiteX5" fmla="*/ 50145 w 241874"/>
              <a:gd name="connsiteY5" fmla="*/ 29497 h 76338"/>
              <a:gd name="connsiteX6" fmla="*/ 153383 w 241874"/>
              <a:gd name="connsiteY6" fmla="*/ 36871 h 76338"/>
              <a:gd name="connsiteX7" fmla="*/ 116512 w 241874"/>
              <a:gd name="connsiteY7" fmla="*/ 44246 h 76338"/>
              <a:gd name="connsiteX8" fmla="*/ 72267 w 241874"/>
              <a:gd name="connsiteY8" fmla="*/ 51620 h 76338"/>
              <a:gd name="connsiteX9" fmla="*/ 35396 w 241874"/>
              <a:gd name="connsiteY9" fmla="*/ 22123 h 76338"/>
              <a:gd name="connsiteX10" fmla="*/ 50145 w 241874"/>
              <a:gd name="connsiteY10" fmla="*/ 0 h 76338"/>
              <a:gd name="connsiteX11" fmla="*/ 190254 w 241874"/>
              <a:gd name="connsiteY11" fmla="*/ 29497 h 76338"/>
              <a:gd name="connsiteX12" fmla="*/ 241874 w 241874"/>
              <a:gd name="connsiteY12" fmla="*/ 36871 h 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874" h="76338">
                <a:moveTo>
                  <a:pt x="20648" y="58994"/>
                </a:moveTo>
                <a:cubicBezTo>
                  <a:pt x="68160" y="77998"/>
                  <a:pt x="68463" y="85907"/>
                  <a:pt x="131261" y="58994"/>
                </a:cubicBezTo>
                <a:cubicBezTo>
                  <a:pt x="144042" y="53517"/>
                  <a:pt x="150926" y="39329"/>
                  <a:pt x="160758" y="29497"/>
                </a:cubicBezTo>
                <a:cubicBezTo>
                  <a:pt x="207485" y="45073"/>
                  <a:pt x="214544" y="44246"/>
                  <a:pt x="87016" y="44246"/>
                </a:cubicBezTo>
                <a:cubicBezTo>
                  <a:pt x="76881" y="44246"/>
                  <a:pt x="106680" y="39329"/>
                  <a:pt x="116512" y="36871"/>
                </a:cubicBezTo>
                <a:cubicBezTo>
                  <a:pt x="94390" y="34413"/>
                  <a:pt x="27887" y="29497"/>
                  <a:pt x="50145" y="29497"/>
                </a:cubicBezTo>
                <a:cubicBezTo>
                  <a:pt x="84645" y="29497"/>
                  <a:pt x="119704" y="29386"/>
                  <a:pt x="153383" y="36871"/>
                </a:cubicBezTo>
                <a:cubicBezTo>
                  <a:pt x="165618" y="39590"/>
                  <a:pt x="128844" y="42004"/>
                  <a:pt x="116512" y="44246"/>
                </a:cubicBezTo>
                <a:cubicBezTo>
                  <a:pt x="101801" y="46921"/>
                  <a:pt x="87015" y="49162"/>
                  <a:pt x="72267" y="51620"/>
                </a:cubicBezTo>
                <a:cubicBezTo>
                  <a:pt x="-37229" y="27286"/>
                  <a:pt x="1346" y="50498"/>
                  <a:pt x="35396" y="22123"/>
                </a:cubicBezTo>
                <a:cubicBezTo>
                  <a:pt x="42205" y="16449"/>
                  <a:pt x="45229" y="7374"/>
                  <a:pt x="50145" y="0"/>
                </a:cubicBezTo>
                <a:cubicBezTo>
                  <a:pt x="71738" y="64781"/>
                  <a:pt x="48582" y="18164"/>
                  <a:pt x="190254" y="29497"/>
                </a:cubicBezTo>
                <a:cubicBezTo>
                  <a:pt x="207580" y="30883"/>
                  <a:pt x="241874" y="36871"/>
                  <a:pt x="241874" y="368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7" name="Freeform: Shape 26">
            <a:extLst>
              <a:ext uri="{FF2B5EF4-FFF2-40B4-BE49-F238E27FC236}">
                <a16:creationId xmlns:a16="http://schemas.microsoft.com/office/drawing/2014/main" xmlns="" id="{3F985B32-0732-AC3F-60E5-9E716C2C5D1B}"/>
              </a:ext>
            </a:extLst>
          </p:cNvPr>
          <p:cNvSpPr/>
          <p:nvPr/>
        </p:nvSpPr>
        <p:spPr>
          <a:xfrm>
            <a:off x="818535" y="1224116"/>
            <a:ext cx="250723" cy="59047"/>
          </a:xfrm>
          <a:custGeom>
            <a:avLst/>
            <a:gdLst>
              <a:gd name="connsiteX0" fmla="*/ 58994 w 250723"/>
              <a:gd name="connsiteY0" fmla="*/ 0 h 59047"/>
              <a:gd name="connsiteX1" fmla="*/ 103239 w 250723"/>
              <a:gd name="connsiteY1" fmla="*/ 29497 h 59047"/>
              <a:gd name="connsiteX2" fmla="*/ 132736 w 250723"/>
              <a:gd name="connsiteY2" fmla="*/ 22123 h 59047"/>
              <a:gd name="connsiteX3" fmla="*/ 22123 w 250723"/>
              <a:gd name="connsiteY3" fmla="*/ 29497 h 59047"/>
              <a:gd name="connsiteX4" fmla="*/ 51620 w 250723"/>
              <a:gd name="connsiteY4" fmla="*/ 51619 h 59047"/>
              <a:gd name="connsiteX5" fmla="*/ 250723 w 250723"/>
              <a:gd name="connsiteY5" fmla="*/ 51619 h 59047"/>
              <a:gd name="connsiteX6" fmla="*/ 228600 w 250723"/>
              <a:gd name="connsiteY6" fmla="*/ 29497 h 59047"/>
              <a:gd name="connsiteX7" fmla="*/ 162233 w 250723"/>
              <a:gd name="connsiteY7" fmla="*/ 14749 h 59047"/>
              <a:gd name="connsiteX8" fmla="*/ 0 w 250723"/>
              <a:gd name="connsiteY8" fmla="*/ 7374 h 5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723" h="59047">
                <a:moveTo>
                  <a:pt x="58994" y="0"/>
                </a:moveTo>
                <a:cubicBezTo>
                  <a:pt x="73742" y="9832"/>
                  <a:pt x="86261" y="24404"/>
                  <a:pt x="103239" y="29497"/>
                </a:cubicBezTo>
                <a:cubicBezTo>
                  <a:pt x="112946" y="32409"/>
                  <a:pt x="142871" y="22123"/>
                  <a:pt x="132736" y="22123"/>
                </a:cubicBezTo>
                <a:cubicBezTo>
                  <a:pt x="95783" y="22123"/>
                  <a:pt x="58994" y="27039"/>
                  <a:pt x="22123" y="29497"/>
                </a:cubicBezTo>
                <a:cubicBezTo>
                  <a:pt x="31955" y="36871"/>
                  <a:pt x="39745" y="48452"/>
                  <a:pt x="51620" y="51619"/>
                </a:cubicBezTo>
                <a:cubicBezTo>
                  <a:pt x="107719" y="66579"/>
                  <a:pt x="198907" y="54858"/>
                  <a:pt x="250723" y="51619"/>
                </a:cubicBezTo>
                <a:cubicBezTo>
                  <a:pt x="243349" y="44245"/>
                  <a:pt x="238226" y="33508"/>
                  <a:pt x="228600" y="29497"/>
                </a:cubicBezTo>
                <a:cubicBezTo>
                  <a:pt x="207681" y="20781"/>
                  <a:pt x="184550" y="18687"/>
                  <a:pt x="162233" y="14749"/>
                </a:cubicBezTo>
                <a:cubicBezTo>
                  <a:pt x="96253" y="3105"/>
                  <a:pt x="75893" y="7374"/>
                  <a:pt x="0" y="737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xmlns="" val="37455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9CB95732-565A-4D2C-A3AB-CC460C0D38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xmlns="" id="{77F1AF47-AE98-4034-BD91-1976FA4D9C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xmlns="" id="{8EC0EE2B-2029-48DD-893D-F528E651B0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6">
            <a:extLst>
              <a:ext uri="{FF2B5EF4-FFF2-40B4-BE49-F238E27FC236}">
                <a16:creationId xmlns:a16="http://schemas.microsoft.com/office/drawing/2014/main" xmlns="" id="{45AE1D08-1ED1-4F59-B42F-4D8EA33DC8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9" name="Rectangle 1038">
            <a:extLst>
              <a:ext uri="{FF2B5EF4-FFF2-40B4-BE49-F238E27FC236}">
                <a16:creationId xmlns:a16="http://schemas.microsoft.com/office/drawing/2014/main" xmlns="" id="{9A79B912-88EA-4640-BDEB-51B3B11A0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en-US" sz="4000" dirty="0">
                <a:solidFill>
                  <a:srgbClr val="FFFFFF"/>
                </a:solidFill>
              </a:rPr>
              <a:t>Process Map Current State</a:t>
            </a:r>
          </a:p>
        </p:txBody>
      </p:sp>
      <p:pic>
        <p:nvPicPr>
          <p:cNvPr id="1026" name="Picture 2">
            <a:extLst>
              <a:ext uri="{FF2B5EF4-FFF2-40B4-BE49-F238E27FC236}">
                <a16:creationId xmlns:a16="http://schemas.microsoft.com/office/drawing/2014/main" xmlns="" id="{252515EF-B72A-9403-9541-A9B6EAF5B636}"/>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238202" y="633153"/>
            <a:ext cx="5619920" cy="25406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8465" y="313476"/>
            <a:ext cx="1571136" cy="1005528"/>
          </a:xfrm>
          <a:prstGeom prst="rect">
            <a:avLst/>
          </a:prstGeom>
        </p:spPr>
      </p:pic>
      <p:pic>
        <p:nvPicPr>
          <p:cNvPr id="5" name="Picture 4">
            <a:extLst>
              <a:ext uri="{FF2B5EF4-FFF2-40B4-BE49-F238E27FC236}">
                <a16:creationId xmlns:a16="http://schemas.microsoft.com/office/drawing/2014/main" xmlns="" id="{AFBABE5B-833A-6BFF-4D71-490EF394FD42}"/>
              </a:ext>
            </a:extLst>
          </p:cNvPr>
          <p:cNvPicPr>
            <a:picLocks noChangeAspect="1"/>
          </p:cNvPicPr>
          <p:nvPr/>
        </p:nvPicPr>
        <p:blipFill>
          <a:blip r:embed="rId5"/>
          <a:stretch>
            <a:fillRect/>
          </a:stretch>
        </p:blipFill>
        <p:spPr>
          <a:xfrm>
            <a:off x="4601040" y="3429000"/>
            <a:ext cx="7112423" cy="2542690"/>
          </a:xfrm>
          <a:prstGeom prst="rect">
            <a:avLst/>
          </a:prstGeom>
        </p:spPr>
      </p:pic>
    </p:spTree>
    <p:extLst>
      <p:ext uri="{BB962C8B-B14F-4D97-AF65-F5344CB8AC3E}">
        <p14:creationId xmlns:p14="http://schemas.microsoft.com/office/powerpoint/2010/main" xmlns="" val="39906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4C10CBC8-7837-4750-8EE9-B4C3D5048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xmlns="" id="{69014793-11D4-4A17-9261-1A2E683AD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Improve before </a:t>
            </a:r>
            <a:r>
              <a:rPr lang="en-IE" sz="5400" dirty="0">
                <a:solidFill>
                  <a:srgbClr val="FFFFFF"/>
                </a:solidFill>
              </a:rPr>
              <a:t>digitalise</a:t>
            </a:r>
            <a:r>
              <a:rPr lang="en-US" sz="5400" dirty="0">
                <a:solidFill>
                  <a:srgbClr val="FFFFFF"/>
                </a:solidFill>
              </a:rPr>
              <a:t> </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9166" y="1027906"/>
            <a:ext cx="1012210" cy="647468"/>
          </a:xfrm>
          <a:prstGeom prst="rect">
            <a:avLst/>
          </a:prstGeom>
        </p:spPr>
      </p:pic>
      <p:sp>
        <p:nvSpPr>
          <p:cNvPr id="3" name="Rectangle 1">
            <a:extLst>
              <a:ext uri="{FF2B5EF4-FFF2-40B4-BE49-F238E27FC236}">
                <a16:creationId xmlns:a16="http://schemas.microsoft.com/office/drawing/2014/main" xmlns="" id="{CF007D42-7AD1-D2D5-47F9-798C6C9CDDDE}"/>
              </a:ext>
            </a:extLst>
          </p:cNvPr>
          <p:cNvSpPr>
            <a:spLocks noChangeArrowheads="1"/>
          </p:cNvSpPr>
          <p:nvPr/>
        </p:nvSpPr>
        <p:spPr bwMode="auto">
          <a:xfrm>
            <a:off x="5607152" y="3030976"/>
            <a:ext cx="4837773" cy="2695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95528">
              <a:spcAft>
                <a:spcPts val="600"/>
              </a:spcAft>
            </a:pPr>
            <a:r>
              <a:rPr lang="en-US" altLang="en-US" sz="2436" kern="1200" dirty="0">
                <a:solidFill>
                  <a:srgbClr val="000000"/>
                </a:solidFill>
                <a:latin typeface="Söhne"/>
                <a:ea typeface="+mn-ea"/>
                <a:cs typeface="+mn-cs"/>
              </a:rPr>
              <a:t>"Failing to improve a process before digitalization risks automating inefficiencies and perpetuating flaws, hindering the potential benefits that digital solutions can bring."</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Cracked Render Falling People Stock Photos, Pictures &amp; Royalty-Free ...">
            <a:extLst>
              <a:ext uri="{FF2B5EF4-FFF2-40B4-BE49-F238E27FC236}">
                <a16:creationId xmlns:a16="http://schemas.microsoft.com/office/drawing/2014/main" xmlns="" id="{859AC508-427D-CE11-2396-C8D6B07C0D6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8200" y="2533003"/>
            <a:ext cx="3974374" cy="2980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7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4C10CBC8-7837-4750-8EE9-B4C3D5048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xmlns="" id="{69014793-11D4-4A17-9261-1A2E683AD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Team</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51190" y="1106352"/>
            <a:ext cx="1012210" cy="647468"/>
          </a:xfrm>
          <a:prstGeom prst="rect">
            <a:avLst/>
          </a:prstGeom>
        </p:spPr>
      </p:pic>
      <p:sp>
        <p:nvSpPr>
          <p:cNvPr id="3" name="TextBox 2">
            <a:extLst>
              <a:ext uri="{FF2B5EF4-FFF2-40B4-BE49-F238E27FC236}">
                <a16:creationId xmlns:a16="http://schemas.microsoft.com/office/drawing/2014/main" xmlns="" id="{41DA2288-E34D-1333-3216-B9461B96116E}"/>
              </a:ext>
            </a:extLst>
          </p:cNvPr>
          <p:cNvSpPr txBox="1"/>
          <p:nvPr/>
        </p:nvSpPr>
        <p:spPr>
          <a:xfrm>
            <a:off x="571500" y="2055813"/>
            <a:ext cx="2892044" cy="461665"/>
          </a:xfrm>
          <a:prstGeom prst="rect">
            <a:avLst/>
          </a:prstGeom>
          <a:noFill/>
        </p:spPr>
        <p:txBody>
          <a:bodyPr wrap="square" rtlCol="0">
            <a:spAutoFit/>
          </a:bodyPr>
          <a:lstStyle/>
          <a:p>
            <a:r>
              <a:rPr lang="en-IE" sz="2400" b="1" dirty="0"/>
              <a:t>Team Member</a:t>
            </a:r>
            <a:endParaRPr lang="en-IE" dirty="0"/>
          </a:p>
        </p:txBody>
      </p:sp>
      <p:pic>
        <p:nvPicPr>
          <p:cNvPr id="8" name="Picture 7">
            <a:extLst>
              <a:ext uri="{FF2B5EF4-FFF2-40B4-BE49-F238E27FC236}">
                <a16:creationId xmlns:a16="http://schemas.microsoft.com/office/drawing/2014/main" xmlns="" id="{2FD91F95-B637-CD3A-9E7C-31FED2C72A65}"/>
              </a:ext>
            </a:extLst>
          </p:cNvPr>
          <p:cNvPicPr>
            <a:picLocks noChangeAspect="1"/>
          </p:cNvPicPr>
          <p:nvPr/>
        </p:nvPicPr>
        <p:blipFill>
          <a:blip r:embed="rId4"/>
          <a:stretch>
            <a:fillRect/>
          </a:stretch>
        </p:blipFill>
        <p:spPr>
          <a:xfrm>
            <a:off x="203200" y="3018017"/>
            <a:ext cx="3931920" cy="2857748"/>
          </a:xfrm>
          <a:prstGeom prst="rect">
            <a:avLst/>
          </a:prstGeom>
        </p:spPr>
      </p:pic>
      <p:sp>
        <p:nvSpPr>
          <p:cNvPr id="9" name="TextBox 8">
            <a:extLst>
              <a:ext uri="{FF2B5EF4-FFF2-40B4-BE49-F238E27FC236}">
                <a16:creationId xmlns:a16="http://schemas.microsoft.com/office/drawing/2014/main" xmlns="" id="{041DA2A8-6709-BDAD-3B77-A7C63DDF02AD}"/>
              </a:ext>
            </a:extLst>
          </p:cNvPr>
          <p:cNvSpPr txBox="1"/>
          <p:nvPr/>
        </p:nvSpPr>
        <p:spPr>
          <a:xfrm>
            <a:off x="4201160" y="2055813"/>
            <a:ext cx="2062480" cy="461665"/>
          </a:xfrm>
          <a:prstGeom prst="rect">
            <a:avLst/>
          </a:prstGeom>
          <a:noFill/>
        </p:spPr>
        <p:txBody>
          <a:bodyPr wrap="square" rtlCol="0">
            <a:spAutoFit/>
          </a:bodyPr>
          <a:lstStyle/>
          <a:p>
            <a:r>
              <a:rPr lang="en-IE" sz="2400" b="1" dirty="0"/>
              <a:t>Shareholders</a:t>
            </a:r>
          </a:p>
        </p:txBody>
      </p:sp>
      <p:sp>
        <p:nvSpPr>
          <p:cNvPr id="10" name="TextBox 9">
            <a:extLst>
              <a:ext uri="{FF2B5EF4-FFF2-40B4-BE49-F238E27FC236}">
                <a16:creationId xmlns:a16="http://schemas.microsoft.com/office/drawing/2014/main" xmlns="" id="{EE85B81A-E140-1E96-24A6-B50E465EBBEF}"/>
              </a:ext>
            </a:extLst>
          </p:cNvPr>
          <p:cNvSpPr txBox="1"/>
          <p:nvPr/>
        </p:nvSpPr>
        <p:spPr>
          <a:xfrm>
            <a:off x="8544930" y="2079496"/>
            <a:ext cx="3291469" cy="830997"/>
          </a:xfrm>
          <a:prstGeom prst="rect">
            <a:avLst/>
          </a:prstGeom>
          <a:noFill/>
        </p:spPr>
        <p:txBody>
          <a:bodyPr wrap="square" rtlCol="0">
            <a:spAutoFit/>
          </a:bodyPr>
          <a:lstStyle/>
          <a:p>
            <a:r>
              <a:rPr lang="en-IE" sz="2400" b="1" dirty="0"/>
              <a:t>System support Specialists</a:t>
            </a:r>
          </a:p>
        </p:txBody>
      </p:sp>
      <p:pic>
        <p:nvPicPr>
          <p:cNvPr id="12" name="Picture 11">
            <a:extLst>
              <a:ext uri="{FF2B5EF4-FFF2-40B4-BE49-F238E27FC236}">
                <a16:creationId xmlns:a16="http://schemas.microsoft.com/office/drawing/2014/main" xmlns="" id="{F33D8BC6-BD85-4120-7868-B0F0130E5717}"/>
              </a:ext>
            </a:extLst>
          </p:cNvPr>
          <p:cNvPicPr>
            <a:picLocks noChangeAspect="1"/>
          </p:cNvPicPr>
          <p:nvPr/>
        </p:nvPicPr>
        <p:blipFill>
          <a:blip r:embed="rId5"/>
          <a:stretch>
            <a:fillRect/>
          </a:stretch>
        </p:blipFill>
        <p:spPr>
          <a:xfrm>
            <a:off x="4201160" y="2822286"/>
            <a:ext cx="4140200" cy="3053480"/>
          </a:xfrm>
          <a:prstGeom prst="rect">
            <a:avLst/>
          </a:prstGeom>
        </p:spPr>
      </p:pic>
      <p:sp>
        <p:nvSpPr>
          <p:cNvPr id="13" name="TextBox 12">
            <a:extLst>
              <a:ext uri="{FF2B5EF4-FFF2-40B4-BE49-F238E27FC236}">
                <a16:creationId xmlns:a16="http://schemas.microsoft.com/office/drawing/2014/main" xmlns="" id="{62A3A97F-5AEB-563D-DCBE-01724D16F640}"/>
              </a:ext>
            </a:extLst>
          </p:cNvPr>
          <p:cNvSpPr txBox="1"/>
          <p:nvPr/>
        </p:nvSpPr>
        <p:spPr>
          <a:xfrm>
            <a:off x="9022080" y="3018017"/>
            <a:ext cx="2214880" cy="3139321"/>
          </a:xfrm>
          <a:prstGeom prst="rect">
            <a:avLst/>
          </a:prstGeom>
          <a:noFill/>
        </p:spPr>
        <p:txBody>
          <a:bodyPr wrap="square" rtlCol="0">
            <a:spAutoFit/>
          </a:bodyPr>
          <a:lstStyle/>
          <a:p>
            <a:r>
              <a:rPr lang="en-IE" dirty="0"/>
              <a:t>Wireframes</a:t>
            </a:r>
          </a:p>
          <a:p>
            <a:endParaRPr lang="en-IE" dirty="0"/>
          </a:p>
          <a:p>
            <a:r>
              <a:rPr lang="en-IE" dirty="0"/>
              <a:t>Front end</a:t>
            </a:r>
          </a:p>
          <a:p>
            <a:endParaRPr lang="en-IE" dirty="0"/>
          </a:p>
          <a:p>
            <a:r>
              <a:rPr lang="en-IE" dirty="0"/>
              <a:t>Back end</a:t>
            </a:r>
          </a:p>
          <a:p>
            <a:endParaRPr lang="en-IE" dirty="0"/>
          </a:p>
          <a:p>
            <a:r>
              <a:rPr lang="en-IE" dirty="0"/>
              <a:t>UAT testing</a:t>
            </a:r>
          </a:p>
          <a:p>
            <a:endParaRPr lang="en-IE" dirty="0"/>
          </a:p>
          <a:p>
            <a:r>
              <a:rPr lang="en-IE" dirty="0"/>
              <a:t>Bug fixes</a:t>
            </a:r>
          </a:p>
          <a:p>
            <a:endParaRPr lang="en-IE" dirty="0"/>
          </a:p>
          <a:p>
            <a:r>
              <a:rPr lang="en-IE" dirty="0"/>
              <a:t>Data security</a:t>
            </a:r>
          </a:p>
        </p:txBody>
      </p:sp>
    </p:spTree>
    <p:extLst>
      <p:ext uri="{BB962C8B-B14F-4D97-AF65-F5344CB8AC3E}">
        <p14:creationId xmlns:p14="http://schemas.microsoft.com/office/powerpoint/2010/main" xmlns="" val="19552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4C10CBC8-7837-4750-8EE9-B4C3D5048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xmlns="" id="{69014793-11D4-4A17-9261-1A2E683AD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838200" y="365125"/>
            <a:ext cx="10515600" cy="1325563"/>
          </a:xfrm>
        </p:spPr>
        <p:txBody>
          <a:bodyPr>
            <a:normAutofit/>
          </a:bodyPr>
          <a:lstStyle/>
          <a:p>
            <a:r>
              <a:rPr lang="en-US" sz="5400" dirty="0">
                <a:solidFill>
                  <a:srgbClr val="FFFFFF"/>
                </a:solidFill>
              </a:rPr>
              <a:t>Steps along the way</a:t>
            </a:r>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51190" y="1106352"/>
            <a:ext cx="1012210" cy="647468"/>
          </a:xfrm>
          <a:prstGeom prst="rect">
            <a:avLst/>
          </a:prstGeom>
        </p:spPr>
      </p:pic>
      <p:pic>
        <p:nvPicPr>
          <p:cNvPr id="7" name="Picture 6">
            <a:extLst>
              <a:ext uri="{FF2B5EF4-FFF2-40B4-BE49-F238E27FC236}">
                <a16:creationId xmlns:a16="http://schemas.microsoft.com/office/drawing/2014/main" xmlns="" id="{21C403EF-B6AB-89CF-E5EF-DB283B597152}"/>
              </a:ext>
            </a:extLst>
          </p:cNvPr>
          <p:cNvPicPr>
            <a:picLocks noChangeAspect="1"/>
          </p:cNvPicPr>
          <p:nvPr/>
        </p:nvPicPr>
        <p:blipFill>
          <a:blip r:embed="rId4"/>
          <a:stretch>
            <a:fillRect/>
          </a:stretch>
        </p:blipFill>
        <p:spPr>
          <a:xfrm>
            <a:off x="5878285" y="1983037"/>
            <a:ext cx="4364271" cy="2789354"/>
          </a:xfrm>
          <a:prstGeom prst="rect">
            <a:avLst/>
          </a:prstGeom>
        </p:spPr>
      </p:pic>
      <p:pic>
        <p:nvPicPr>
          <p:cNvPr id="5" name="Picture 4">
            <a:extLst>
              <a:ext uri="{FF2B5EF4-FFF2-40B4-BE49-F238E27FC236}">
                <a16:creationId xmlns:a16="http://schemas.microsoft.com/office/drawing/2014/main" xmlns="" id="{F21DA871-D8BC-3B4F-EF97-FA9B99D6E14C}"/>
              </a:ext>
            </a:extLst>
          </p:cNvPr>
          <p:cNvPicPr>
            <a:picLocks noChangeAspect="1"/>
          </p:cNvPicPr>
          <p:nvPr/>
        </p:nvPicPr>
        <p:blipFill>
          <a:blip r:embed="rId5"/>
          <a:stretch>
            <a:fillRect/>
          </a:stretch>
        </p:blipFill>
        <p:spPr>
          <a:xfrm>
            <a:off x="6126027" y="4772391"/>
            <a:ext cx="5227773" cy="1851820"/>
          </a:xfrm>
          <a:prstGeom prst="rect">
            <a:avLst/>
          </a:prstGeom>
        </p:spPr>
      </p:pic>
      <p:pic>
        <p:nvPicPr>
          <p:cNvPr id="8" name="Picture 7" descr="A screenshot of a computer&#10;&#10;Description generated with high confidence">
            <a:extLst>
              <a:ext uri="{FF2B5EF4-FFF2-40B4-BE49-F238E27FC236}">
                <a16:creationId xmlns:a16="http://schemas.microsoft.com/office/drawing/2014/main" xmlns="" id="{BC624277-A4A0-9C48-A76B-314FC3134C7F}"/>
              </a:ext>
            </a:extLst>
          </p:cNvPr>
          <p:cNvPicPr>
            <a:picLocks noChangeAspect="1"/>
          </p:cNvPicPr>
          <p:nvPr/>
        </p:nvPicPr>
        <p:blipFill rotWithShape="1">
          <a:blip r:embed="rId6"/>
          <a:stretch/>
        </p:blipFill>
        <p:spPr>
          <a:xfrm>
            <a:off x="197082" y="2185601"/>
            <a:ext cx="5236379" cy="4144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85752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Logo&#10;&#10;Description automatically generated">
            <a:extLst>
              <a:ext uri="{FF2B5EF4-FFF2-40B4-BE49-F238E27FC236}">
                <a16:creationId xmlns:a16="http://schemas.microsoft.com/office/drawing/2014/main" xmlns="" id="{408B87CB-0EC6-AE53-A858-82FCB2A776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4988" y="2350929"/>
            <a:ext cx="3368969" cy="2156142"/>
          </a:xfrm>
          <a:prstGeom prst="rect">
            <a:avLst/>
          </a:prstGeom>
        </p:spPr>
      </p:pic>
      <p:sp>
        <p:nvSpPr>
          <p:cNvPr id="19" name="Freeform: Shape 18">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dirty="0"/>
          </a:p>
        </p:txBody>
      </p:sp>
      <p:sp>
        <p:nvSpPr>
          <p:cNvPr id="4" name="Title 3">
            <a:extLst>
              <a:ext uri="{FF2B5EF4-FFF2-40B4-BE49-F238E27FC236}">
                <a16:creationId xmlns:a16="http://schemas.microsoft.com/office/drawing/2014/main" xmlns="" id="{F0484195-9E2C-119C-B28E-19D43D1BF4CA}"/>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dirty="0">
                <a:solidFill>
                  <a:srgbClr val="FFFFFF"/>
                </a:solidFill>
                <a:latin typeface="+mj-lt"/>
                <a:ea typeface="+mj-ea"/>
                <a:cs typeface="+mj-cs"/>
              </a:rPr>
              <a:t>Define the Strategy</a:t>
            </a:r>
          </a:p>
        </p:txBody>
      </p:sp>
      <p:sp>
        <p:nvSpPr>
          <p:cNvPr id="21" name="sketch line">
            <a:extLst>
              <a:ext uri="{FF2B5EF4-FFF2-40B4-BE49-F238E27FC236}">
                <a16:creationId xmlns:a16="http://schemas.microsoft.com/office/drawing/2014/main" xmlns=""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8AE9D89B-81EB-3695-4591-2E71110D1416}"/>
              </a:ext>
            </a:extLst>
          </p:cNvPr>
          <p:cNvSpPr txBox="1"/>
          <p:nvPr/>
        </p:nvSpPr>
        <p:spPr>
          <a:xfrm>
            <a:off x="5759354" y="2798064"/>
            <a:ext cx="5461095" cy="3417611"/>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r>
              <a:rPr lang="en-US" sz="2800" dirty="0">
                <a:solidFill>
                  <a:srgbClr val="FFFFFF"/>
                </a:solidFill>
              </a:rPr>
              <a:t>Digital transformation – The journey began by defining our goal and aligning with our business.</a:t>
            </a: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p:txBody>
      </p:sp>
    </p:spTree>
    <p:extLst>
      <p:ext uri="{BB962C8B-B14F-4D97-AF65-F5344CB8AC3E}">
        <p14:creationId xmlns:p14="http://schemas.microsoft.com/office/powerpoint/2010/main" xmlns="" val="278036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54565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3EE5448A6DC54B8EF0214A3BD69016" ma:contentTypeVersion="17" ma:contentTypeDescription="Create a new document." ma:contentTypeScope="" ma:versionID="013f86a3f489d20dd085ca04175a51ed">
  <xsd:schema xmlns:xsd="http://www.w3.org/2001/XMLSchema" xmlns:xs="http://www.w3.org/2001/XMLSchema" xmlns:p="http://schemas.microsoft.com/office/2006/metadata/properties" xmlns:ns2="3e068dbe-c9a1-43a4-bd53-fe3ed8897325" xmlns:ns3="b15dfdc1-a933-44ec-898a-d9005c155296" targetNamespace="http://schemas.microsoft.com/office/2006/metadata/properties" ma:root="true" ma:fieldsID="4db20a344cb3d6bc924db7e6a0166d19" ns2:_="" ns3:_="">
    <xsd:import namespace="3e068dbe-c9a1-43a4-bd53-fe3ed8897325"/>
    <xsd:import namespace="b15dfdc1-a933-44ec-898a-d9005c1552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68dbe-c9a1-43a4-bd53-fe3ed8897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191877-6595-40c8-8840-f654f40382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5dfdc1-a933-44ec-898a-d9005c1552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fba026-13ba-4bb2-8c51-d2622c5661c4}" ma:internalName="TaxCatchAll" ma:showField="CatchAllData" ma:web="b15dfdc1-a933-44ec-898a-d9005c155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15dfdc1-a933-44ec-898a-d9005c155296" xsi:nil="true"/>
    <lcf76f155ced4ddcb4097134ff3c332f xmlns="3e068dbe-c9a1-43a4-bd53-fe3ed88973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9C2517-46C8-4476-B279-37654D10DD92}">
  <ds:schemaRefs>
    <ds:schemaRef ds:uri="http://schemas.microsoft.com/sharepoint/v3/contenttype/forms"/>
  </ds:schemaRefs>
</ds:datastoreItem>
</file>

<file path=customXml/itemProps2.xml><?xml version="1.0" encoding="utf-8"?>
<ds:datastoreItem xmlns:ds="http://schemas.openxmlformats.org/officeDocument/2006/customXml" ds:itemID="{E15AE547-FE3E-49E4-8AC0-04D2AD6DA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68dbe-c9a1-43a4-bd53-fe3ed8897325"/>
    <ds:schemaRef ds:uri="b15dfdc1-a933-44ec-898a-d9005c155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E29F27-326E-4DF1-AAD5-85929C00AD63}">
  <ds:schemaRefs>
    <ds:schemaRef ds:uri="http://purl.org/dc/terms/"/>
    <ds:schemaRef ds:uri="http://schemas.microsoft.com/office/2006/metadata/properties"/>
    <ds:schemaRef ds:uri="b15dfdc1-a933-44ec-898a-d9005c155296"/>
    <ds:schemaRef ds:uri="http://purl.org/dc/elements/1.1/"/>
    <ds:schemaRef ds:uri="http://schemas.openxmlformats.org/package/2006/metadata/core-properties"/>
    <ds:schemaRef ds:uri="3e068dbe-c9a1-43a4-bd53-fe3ed8897325"/>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1826</TotalTime>
  <Words>774</Words>
  <Application>Microsoft Office PowerPoint</Application>
  <PresentationFormat>Custom</PresentationFormat>
  <Paragraphs>144</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[INSERT WEBINAR TITLE]</vt:lpstr>
      <vt:lpstr>Introduction</vt:lpstr>
      <vt:lpstr>AGENDA</vt:lpstr>
      <vt:lpstr>Elements in our Story</vt:lpstr>
      <vt:lpstr>Process Map Current State</vt:lpstr>
      <vt:lpstr>Improve before digitalise </vt:lpstr>
      <vt:lpstr>Team</vt:lpstr>
      <vt:lpstr>Steps along the way</vt:lpstr>
      <vt:lpstr>Define the Strategy</vt:lpstr>
      <vt:lpstr>Slide 10</vt:lpstr>
      <vt:lpstr>Challenges</vt:lpstr>
      <vt:lpstr>Digital Journey - Technology</vt:lpstr>
      <vt:lpstr>Conclusion</vt:lpstr>
      <vt:lpstr>Resources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Ellickson</dc:creator>
  <cp:lastModifiedBy>boxmedia</cp:lastModifiedBy>
  <cp:revision>33</cp:revision>
  <cp:lastPrinted>2023-11-30T08:27:04Z</cp:lastPrinted>
  <dcterms:created xsi:type="dcterms:W3CDTF">2021-01-15T17:59:57Z</dcterms:created>
  <dcterms:modified xsi:type="dcterms:W3CDTF">2023-12-01T09:18:05Z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0x010100903EE5448A6DC54B8EF0214A3BD69016</vt:lpwstr>
  </property>
  <property fmtid="{D5CDD505-2E9C-101B-9397-08002B2CF9AE}" pid="3" name="MediaServiceImageTags">
    <vt:lpwstr/>
  </property>
</Properties>
</file>